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4"/>
  </p:handoutMasterIdLst>
  <p:sldIdLst>
    <p:sldId id="256" r:id="rId2"/>
    <p:sldId id="271" r:id="rId3"/>
    <p:sldId id="261" r:id="rId4"/>
    <p:sldId id="258" r:id="rId5"/>
    <p:sldId id="260" r:id="rId6"/>
    <p:sldId id="266" r:id="rId7"/>
    <p:sldId id="263" r:id="rId8"/>
    <p:sldId id="264" r:id="rId9"/>
    <p:sldId id="265" r:id="rId10"/>
    <p:sldId id="268" r:id="rId11"/>
    <p:sldId id="269" r:id="rId12"/>
    <p:sldId id="270" r:id="rId13"/>
  </p:sldIdLst>
  <p:sldSz cx="9144000" cy="6858000" type="screen4x3"/>
  <p:notesSz cx="9947275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59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10486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34487" y="0"/>
            <a:ext cx="4310486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50E682-D22F-4C3E-9B1D-78BD3D3069FB}" type="datetimeFigureOut">
              <a:rPr lang="ru-RU" smtClean="0"/>
              <a:t>08.01.2022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4310486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34487" y="6513910"/>
            <a:ext cx="4310486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8016A0-5490-4EE3-8A26-569CCC4F4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23654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08.01.2022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08.01.2022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08.01.2022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08.01.2022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08.01.2022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&#1075;&#1086;&#1090;&#1086;&#1074;&#1099;&#1077;%20&#1088;&#1086;&#1083;&#1080;&#1082;&#1080;/&#1079;&#1085;&#1072;&#1082;&#1086;&#1084;&#1095;&#1090;&#1074;&#1086;%20&#1089;%20&#1087;&#1088;&#1086;&#1092;&#1077;&#1089;&#1089;&#1080;&#1077;&#1081;%20&#1078;&#1091;&#1088;&#1085;&#1072;&#1083;&#1080;&#1089;&#1090;.mp4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&#1075;&#1086;&#1090;&#1086;&#1074;&#1099;&#1077;%20&#1088;&#1086;&#1083;&#1080;&#1082;&#1080;/&#1089;&#1086;&#1094;&#1086;&#1087;&#1088;&#1086;&#1089;.mp4" TargetMode="External"/><Relationship Id="rId2" Type="http://schemas.openxmlformats.org/officeDocument/2006/relationships/hyperlink" Target="&#1075;&#1086;&#1090;&#1086;&#1074;&#1099;&#1077;%20&#1088;&#1086;&#1083;&#1080;&#1082;&#1080;/&#1078;&#1091;&#1088;&#1085;&#1072;&#1083;&#1080;&#1089;&#1090;&#1099;%20&#1074;%20&#1076;&#1077;&#1081;&#1089;&#1090;&#1074;&#1080;&#1080;.mp4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&#1075;&#1086;&#1090;&#1086;&#1074;&#1099;&#1077;%20&#1088;&#1086;&#1083;&#1080;&#1082;&#1080;/&#1086;&#1090;&#1082;&#1088;&#1099;&#1090;&#1080;&#1077;%20&#1077;&#1083;&#1082;&#1080;%202022.mp4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&#1075;&#1086;&#1090;&#1086;&#1074;&#1099;&#1077;%20&#1088;&#1086;&#1083;&#1080;&#1082;&#1080;/&#1064;&#1080;&#1084;&#1086;&#1083;&#1080;&#1085;%20&#1058;&#1080;&#1084;&#1086;&#1092;&#1077;&#1081;%20&#1087;&#1072;&#1084;&#1103;&#1090;&#1085;&#1080;&#1082;%20&#1087;&#1077;&#1088;&#1074;&#1099;&#1084;%20&#1087;&#1086;&#1089;&#1077;&#1083;&#1077;&#1085;&#1094;&#1072;&#1084;.mp4" TargetMode="External"/><Relationship Id="rId2" Type="http://schemas.openxmlformats.org/officeDocument/2006/relationships/hyperlink" Target="&#1075;&#1086;&#1090;&#1086;&#1074;&#1099;&#1077;%20&#1088;&#1086;&#1083;&#1080;&#1082;&#1080;/&#1041;&#1091;&#1083;&#1072;&#1090;&#1086;&#1074;&#1072;%20&#1101;&#1082;&#1089;&#1082;&#1091;&#1088;&#1089;&#1080;&#1103;%20&#1053;&#1048;&#1048;&#1057;&#1061;.mp4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hyperlink" Target="&#1075;&#1086;&#1090;&#1086;&#1074;&#1099;&#1077;%20&#1088;&#1086;&#1083;&#1080;&#1082;&#1080;/&#1074;&#1082;&#1091;&#1089;&#1085;&#1099;&#1077;%20&#1080;&#1089;&#1090;&#1086;&#1088;&#1080;&#1080;.mp4" TargetMode="External"/><Relationship Id="rId4" Type="http://schemas.openxmlformats.org/officeDocument/2006/relationships/hyperlink" Target="&#1075;&#1086;&#1090;&#1086;&#1074;&#1099;&#1077;%20&#1088;&#1086;&#1083;&#1080;&#1082;&#1080;/&#1040;&#1089;&#1083;&#1072;&#1085;&#1080;&#1076;&#1091;%20&#1057;&#1086;&#1092;&#1080;&#1103;%20&#1101;&#1082;&#1089;&#1082;&#1091;&#1088;&#1089;&#1089;&#1080;&#1103;%20&#1096;&#1082;&#1086;&#1083;&#1072;%2097%20.mp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69873" y="1196752"/>
            <a:ext cx="6984776" cy="2736304"/>
          </a:xfrm>
        </p:spPr>
        <p:txBody>
          <a:bodyPr anchor="ctr">
            <a:norm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Возможности детской журналистики  для социально-коммуникативного развития детей с ТНР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35695" y="116632"/>
            <a:ext cx="6959083" cy="1008112"/>
          </a:xfrm>
        </p:spPr>
        <p:txBody>
          <a:bodyPr>
            <a:normAutofit/>
          </a:bodyPr>
          <a:lstStyle/>
          <a:p>
            <a:pPr algn="ctr"/>
            <a:r>
              <a:rPr lang="ru-RU" sz="20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 образовательное учреждение - детский сад комбинированного вида № 271</a:t>
            </a: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89266">
            <a:off x="6206721" y="3882802"/>
            <a:ext cx="2450299" cy="2359547"/>
          </a:xfrm>
          <a:prstGeom prst="rect">
            <a:avLst/>
          </a:prstGeom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1979712" y="6237312"/>
            <a:ext cx="7344816" cy="50405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None/>
              <a:defRPr kumimoji="0" sz="1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None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None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г.Екатеринбург</a:t>
            </a:r>
            <a:r>
              <a:rPr lang="ru-RU" sz="20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2022</a:t>
            </a:r>
          </a:p>
        </p:txBody>
      </p:sp>
    </p:spTree>
    <p:extLst>
      <p:ext uri="{BB962C8B-B14F-4D97-AF65-F5344CB8AC3E}">
        <p14:creationId xmlns:p14="http://schemas.microsoft.com/office/powerpoint/2010/main" val="40211337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064896" cy="648072"/>
          </a:xfrm>
        </p:spPr>
        <p:txBody>
          <a:bodyPr/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создания видеоролика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980728"/>
            <a:ext cx="7467600" cy="5493224"/>
          </a:xfrm>
        </p:spPr>
        <p:txBody>
          <a:bodyPr/>
          <a:lstStyle/>
          <a:p>
            <a:r>
              <a:rPr lang="ru-RU" dirty="0"/>
              <a:t>Тема</a:t>
            </a:r>
          </a:p>
          <a:p>
            <a:r>
              <a:rPr lang="ru-RU" dirty="0"/>
              <a:t>Сюжет</a:t>
            </a:r>
          </a:p>
          <a:p>
            <a:r>
              <a:rPr lang="ru-RU" dirty="0"/>
              <a:t>Фиксация событий (зарисовки, фотографии) </a:t>
            </a:r>
          </a:p>
          <a:p>
            <a:r>
              <a:rPr lang="ru-RU" dirty="0"/>
              <a:t>Просмотр материала, обсуждение </a:t>
            </a:r>
          </a:p>
          <a:p>
            <a:r>
              <a:rPr lang="ru-RU" dirty="0"/>
              <a:t>Предварительный монтаж, пред просмотр</a:t>
            </a:r>
          </a:p>
          <a:p>
            <a:r>
              <a:rPr lang="ru-RU" dirty="0"/>
              <a:t>Окончательный монтаж</a:t>
            </a:r>
          </a:p>
          <a:p>
            <a:r>
              <a:rPr lang="ru-RU" dirty="0"/>
              <a:t>Готовый ролик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3172252"/>
            <a:ext cx="3362337" cy="3694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3207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467600" cy="508918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Вывод: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39552" y="692696"/>
            <a:ext cx="8136904" cy="4873752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/>
              <a:t>Обращение к «Детской журналистике» наполнит новым содержанием привычную среду развития ребенка, приобщит дошкольников к медиа миру, будет эффективным фактором социально-коммуникативного развития, а так же развития их познавательных интересов.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3212975"/>
            <a:ext cx="6778280" cy="3645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0781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sz="quarter" idx="1"/>
          </p:nvPr>
        </p:nvSpPr>
        <p:spPr>
          <a:xfrm>
            <a:off x="539552" y="1052736"/>
            <a:ext cx="8064896" cy="3168352"/>
          </a:xfrm>
        </p:spPr>
        <p:txBody>
          <a:bodyPr/>
          <a:lstStyle/>
          <a:p>
            <a:pPr marL="0" indent="0" algn="ctr">
              <a:buNone/>
            </a:pPr>
            <a:r>
              <a:rPr lang="ru-RU" sz="6000" dirty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Спасибо за внимание!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2171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83568" y="332656"/>
            <a:ext cx="8136904" cy="61412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Общение, взаимодействие, диалог, познание, саморазвитие - фундаментальные составляющие, для педагога, когда он обращается к проблеме социально-коммуникативного развития ребенка.</a:t>
            </a:r>
            <a:endParaRPr lang="ru-RU" sz="3200" b="1" dirty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379859"/>
            <a:ext cx="6192688" cy="449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379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692696"/>
            <a:ext cx="8219256" cy="5781256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навыки коммуникативности и взаимодействия детей с социумом;</a:t>
            </a:r>
          </a:p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Расширять и активизировать словарный запас;</a:t>
            </a:r>
          </a:p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Закреплять у дошкольников навыки ведения диалога;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творческое самовыражение; 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умение слушать собеседника;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начальные представления о                        профессиях связанных со СМИ.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11560" y="476672"/>
            <a:ext cx="7467600" cy="504056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002060"/>
                </a:solidFill>
              </a:rPr>
              <a:t>Задачи</a:t>
            </a:r>
            <a:r>
              <a:rPr lang="ru-RU" b="1" i="1" dirty="0"/>
              <a:t> </a:t>
            </a:r>
            <a:r>
              <a:rPr lang="ru-RU" b="1" dirty="0">
                <a:solidFill>
                  <a:srgbClr val="002060"/>
                </a:solidFill>
              </a:rPr>
              <a:t>детской журналистики: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000" b="92222" l="3333" r="96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2924944"/>
            <a:ext cx="5715000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6947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Детская журналистика - 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>
          <a:xfrm>
            <a:off x="467544" y="1052736"/>
            <a:ext cx="8147248" cy="4873752"/>
          </a:xfrm>
        </p:spPr>
        <p:txBody>
          <a:bodyPr/>
          <a:lstStyle/>
          <a:p>
            <a:pPr marL="273050" indent="-273050">
              <a:buFont typeface="Wingdings" panose="05000000000000000000" pitchFamily="2" charset="2"/>
              <a:buChar char="ü"/>
              <a:tabLst>
                <a:tab pos="176213" algn="l"/>
              </a:tabLst>
            </a:pPr>
            <a:r>
              <a:rPr lang="ru-RU" dirty="0">
                <a:latin typeface="Times New Roman" panose="02020603050405020304" pitchFamily="18" charset="0"/>
                <a:cs typeface="Times New Roman" pitchFamily="18" charset="0"/>
              </a:rPr>
              <a:t>Это игровая технология (ФГОС ДО п.1.2.4.- реализация Программы в формах, специфических для детей данной возрастной группы, прежде всего в форме игры)</a:t>
            </a:r>
          </a:p>
          <a:p>
            <a:pPr marL="273050" indent="-273050">
              <a:buFont typeface="Wingdings" panose="05000000000000000000" pitchFamily="2" charset="2"/>
              <a:buChar char="ü"/>
              <a:tabLst>
                <a:tab pos="176213" algn="l"/>
              </a:tabLst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Культурная практика, в процессе культурных практик воспитателем создаётся атмосфера свободы выбора, самовыражения, сотрудничество взрослого                                   и воспитанников.  (ФГОС ДО п.2.11.2. -                              во второй половине дня организуются                       разнообразные культурные практики)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548" t="4775" r="27226" b="8516"/>
          <a:stretch/>
        </p:blipFill>
        <p:spPr>
          <a:xfrm>
            <a:off x="5554123" y="3581745"/>
            <a:ext cx="3613355" cy="3303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7263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7543800" cy="648072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Технология содержит 2 блока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00808"/>
            <a:ext cx="3657600" cy="4547592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Расширение представлений детей о СМИ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quarter" idx="4"/>
          </p:nvPr>
        </p:nvSpPr>
        <p:spPr>
          <a:xfrm>
            <a:off x="4371975" y="1700808"/>
            <a:ext cx="3657600" cy="4547592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Практическая игровая, познавательная деятельность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"/>
          </p:nvPr>
        </p:nvSpPr>
        <p:spPr>
          <a:xfrm>
            <a:off x="457200" y="836712"/>
            <a:ext cx="3657600" cy="658368"/>
          </a:xfrm>
        </p:spPr>
        <p:txBody>
          <a:bodyPr/>
          <a:lstStyle/>
          <a:p>
            <a:pPr algn="ctr"/>
            <a:r>
              <a:rPr lang="ru-RU" sz="2800" dirty="0"/>
              <a:t>Познавательный 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4343400" y="836712"/>
            <a:ext cx="3657600" cy="658368"/>
          </a:xfrm>
        </p:spPr>
        <p:txBody>
          <a:bodyPr/>
          <a:lstStyle/>
          <a:p>
            <a:pPr algn="ctr"/>
            <a:r>
              <a:rPr lang="ru-RU" sz="2800" dirty="0" err="1"/>
              <a:t>Деятельностный</a:t>
            </a:r>
            <a:r>
              <a:rPr lang="ru-RU" dirty="0"/>
              <a:t>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3429000"/>
            <a:ext cx="4536504" cy="3156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618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1124744"/>
            <a:ext cx="8147248" cy="4873752"/>
          </a:xfrm>
        </p:spPr>
        <p:txBody>
          <a:bodyPr/>
          <a:lstStyle/>
          <a:p>
            <a:r>
              <a:rPr lang="ru-RU" dirty="0"/>
              <a:t>Знакомство с такими понятиями, как «Журнал» и «Газета», «Телевидение», «</a:t>
            </a:r>
            <a:r>
              <a:rPr lang="ru-RU" dirty="0" err="1"/>
              <a:t>Видеоочерк</a:t>
            </a:r>
            <a:r>
              <a:rPr lang="ru-RU" dirty="0"/>
              <a:t>», «Видеоролик»</a:t>
            </a:r>
          </a:p>
          <a:p>
            <a:pPr lvl="0"/>
            <a:r>
              <a:rPr lang="ru-RU" dirty="0"/>
              <a:t>Обогащение РППС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+</a:t>
            </a:r>
            <a:r>
              <a:rPr lang="ru-RU" dirty="0">
                <a:solidFill>
                  <a:srgbClr val="FF0000"/>
                </a:solidFill>
              </a:rPr>
              <a:t> Фото РППС, дети с атрибутами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7467600" cy="724942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Познавательный блок</a:t>
            </a:r>
          </a:p>
        </p:txBody>
      </p:sp>
    </p:spTree>
    <p:extLst>
      <p:ext uri="{BB962C8B-B14F-4D97-AF65-F5344CB8AC3E}">
        <p14:creationId xmlns:p14="http://schemas.microsoft.com/office/powerpoint/2010/main" val="2748926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7467600" cy="652934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Познавательный блок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908720"/>
            <a:ext cx="8208912" cy="4873752"/>
          </a:xfrm>
        </p:spPr>
        <p:txBody>
          <a:bodyPr/>
          <a:lstStyle/>
          <a:p>
            <a:r>
              <a:rPr lang="ru-RU" dirty="0"/>
              <a:t>Процесс создания видеоролика, газеты и журнала </a:t>
            </a:r>
          </a:p>
          <a:p>
            <a:r>
              <a:rPr lang="ru-RU" dirty="0"/>
              <a:t>Знакомство с профессиями: «Журналист», «Редактор», «Диктор», «Оператор», «Художник - оформитель»,  «Фоторепортера»</a:t>
            </a:r>
          </a:p>
          <a:p>
            <a:pPr lvl="0"/>
            <a:endParaRPr lang="ru-RU" dirty="0"/>
          </a:p>
          <a:p>
            <a:pPr marL="0" indent="0" algn="ctr">
              <a:buNone/>
            </a:pPr>
            <a:r>
              <a:rPr lang="ru-RU" sz="1800" u="sng" dirty="0" err="1">
                <a:solidFill>
                  <a:schemeClr val="accent1">
                    <a:lumMod val="60000"/>
                    <a:lumOff val="40000"/>
                  </a:schemeClr>
                </a:solidFill>
                <a:hlinkClick r:id="rId2" action="ppaction://hlinkfile"/>
              </a:rPr>
              <a:t>Фищева</a:t>
            </a:r>
            <a:r>
              <a:rPr lang="ru-RU" sz="1800" u="sng" dirty="0">
                <a:solidFill>
                  <a:schemeClr val="accent1">
                    <a:lumMod val="60000"/>
                    <a:lumOff val="40000"/>
                  </a:schemeClr>
                </a:solidFill>
                <a:hlinkClick r:id="rId2" action="ppaction://hlinkfile"/>
              </a:rPr>
              <a:t> Л.Н. Знакомство с профессией  журналист</a:t>
            </a:r>
            <a:endParaRPr lang="ru-RU" sz="1800" u="sng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97615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7467600" cy="652934"/>
          </a:xfrm>
        </p:spPr>
        <p:txBody>
          <a:bodyPr/>
          <a:lstStyle/>
          <a:p>
            <a:pPr algn="ctr"/>
            <a:r>
              <a:rPr lang="ru-RU" b="1" dirty="0" err="1">
                <a:solidFill>
                  <a:srgbClr val="002060"/>
                </a:solidFill>
              </a:rPr>
              <a:t>Деятельностный</a:t>
            </a:r>
            <a:r>
              <a:rPr lang="ru-RU" b="1" dirty="0">
                <a:solidFill>
                  <a:srgbClr val="002060"/>
                </a:solidFill>
              </a:rPr>
              <a:t> блок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1196752"/>
            <a:ext cx="8352928" cy="4873752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На практическом примере, последовательно раскрывается взаимодействие между всеми участниками образовательного процесса. </a:t>
            </a:r>
          </a:p>
          <a:p>
            <a:pPr marL="0" indent="0">
              <a:buNone/>
            </a:pPr>
            <a:r>
              <a:rPr lang="ru-RU" dirty="0"/>
              <a:t>Игры подбираются с учетом особенностей детей с ТНР.</a:t>
            </a:r>
            <a:endParaRPr lang="ru-RU" b="1" dirty="0">
              <a:hlinkClick r:id="rId2" action="ppaction://hlinkfile"/>
            </a:endParaRPr>
          </a:p>
          <a:p>
            <a:endParaRPr lang="ru-RU" b="1" dirty="0">
              <a:hlinkClick r:id="rId2" action="ppaction://hlinkfile"/>
            </a:endParaRPr>
          </a:p>
          <a:p>
            <a:r>
              <a:rPr lang="ru-RU" b="1" dirty="0" err="1">
                <a:hlinkClick r:id="rId2" action="ppaction://hlinkfile"/>
              </a:rPr>
              <a:t>Деменьшина</a:t>
            </a:r>
            <a:r>
              <a:rPr lang="ru-RU" b="1" dirty="0">
                <a:hlinkClick r:id="rId2" action="ppaction://hlinkfile"/>
              </a:rPr>
              <a:t> В.И. Интервью у сотрудников детского сада </a:t>
            </a:r>
            <a:endParaRPr lang="ru-RU" b="1" dirty="0"/>
          </a:p>
          <a:p>
            <a:r>
              <a:rPr lang="ru-RU" b="1" dirty="0">
                <a:hlinkClick r:id="rId3" action="ppaction://hlinkfile"/>
              </a:rPr>
              <a:t>Токарева Т.М. В какие игрушки предпочитают играть дети группы</a:t>
            </a:r>
            <a:endParaRPr lang="ru-RU" dirty="0"/>
          </a:p>
          <a:p>
            <a:r>
              <a:rPr lang="ru-RU" b="1" dirty="0">
                <a:hlinkClick r:id="rId4" action="ppaction://hlinkfile"/>
              </a:rPr>
              <a:t>Денисова И.А. Новостной видеоролик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37705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6265" y="116632"/>
            <a:ext cx="7467600" cy="652934"/>
          </a:xfrm>
        </p:spPr>
        <p:txBody>
          <a:bodyPr/>
          <a:lstStyle/>
          <a:p>
            <a:r>
              <a:rPr lang="ru-RU" b="1" dirty="0">
                <a:solidFill>
                  <a:srgbClr val="002060"/>
                </a:solidFill>
              </a:rPr>
              <a:t>Работа с родителями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16768" y="764704"/>
            <a:ext cx="8187680" cy="4873752"/>
          </a:xfrm>
        </p:spPr>
        <p:txBody>
          <a:bodyPr/>
          <a:lstStyle/>
          <a:p>
            <a:r>
              <a:rPr lang="ru-RU" b="1" dirty="0"/>
              <a:t>Н.Ф. Калагина </a:t>
            </a:r>
            <a:r>
              <a:rPr lang="ru-RU" b="1" dirty="0" err="1"/>
              <a:t>видо</a:t>
            </a:r>
            <a:r>
              <a:rPr lang="ru-RU" b="1" dirty="0"/>
              <a:t> -экскурс по поселку Исток </a:t>
            </a:r>
            <a:r>
              <a:rPr lang="ru-RU" b="1" dirty="0">
                <a:hlinkClick r:id="rId2" action="ppaction://hlinkfile"/>
              </a:rPr>
              <a:t>1</a:t>
            </a:r>
            <a:r>
              <a:rPr lang="ru-RU" b="1" dirty="0"/>
              <a:t> НИИСХ, </a:t>
            </a:r>
            <a:r>
              <a:rPr lang="ru-RU" b="1" dirty="0">
                <a:hlinkClick r:id="rId3" action="ppaction://hlinkfile"/>
              </a:rPr>
              <a:t>2</a:t>
            </a:r>
            <a:r>
              <a:rPr lang="ru-RU" b="1" dirty="0"/>
              <a:t> памятник, </a:t>
            </a:r>
            <a:r>
              <a:rPr lang="ru-RU" b="1" dirty="0">
                <a:hlinkClick r:id="rId4" action="ppaction://hlinkfile"/>
              </a:rPr>
              <a:t>3</a:t>
            </a:r>
            <a:r>
              <a:rPr lang="ru-RU" b="1" dirty="0"/>
              <a:t> школа 97 </a:t>
            </a:r>
          </a:p>
          <a:p>
            <a:r>
              <a:rPr lang="ru-RU" b="1" dirty="0"/>
              <a:t>Т.И. Пупышева </a:t>
            </a:r>
            <a:r>
              <a:rPr lang="ru-RU" b="1" dirty="0">
                <a:hlinkClick r:id="rId5" action="ppaction://hlinkfile"/>
              </a:rPr>
              <a:t>ролик вкусные истории</a:t>
            </a:r>
            <a:r>
              <a:rPr lang="ru-RU" b="1" dirty="0"/>
              <a:t>.</a:t>
            </a:r>
          </a:p>
          <a:p>
            <a:r>
              <a:rPr lang="ru-RU" b="1" dirty="0"/>
              <a:t>А.В. Чиянова детский </a:t>
            </a:r>
            <a:r>
              <a:rPr lang="ru-RU" b="1" dirty="0" err="1"/>
              <a:t>ютубканал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478155"/>
            <a:ext cx="6912768" cy="4379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1600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1729</TotalTime>
  <Words>412</Words>
  <Application>Microsoft Office PowerPoint</Application>
  <PresentationFormat>Экран (4:3)</PresentationFormat>
  <Paragraphs>52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Calibri</vt:lpstr>
      <vt:lpstr>Century Schoolbook</vt:lpstr>
      <vt:lpstr>Monotype Corsiva</vt:lpstr>
      <vt:lpstr>Times New Roman</vt:lpstr>
      <vt:lpstr>Wingdings</vt:lpstr>
      <vt:lpstr>Wingdings 2</vt:lpstr>
      <vt:lpstr>Эркер</vt:lpstr>
      <vt:lpstr>Возможности детской журналистики  для социально-коммуникативного развития детей с ТНР</vt:lpstr>
      <vt:lpstr>Презентация PowerPoint</vt:lpstr>
      <vt:lpstr>Презентация PowerPoint</vt:lpstr>
      <vt:lpstr>Детская журналистика - </vt:lpstr>
      <vt:lpstr>Технология содержит 2 блока</vt:lpstr>
      <vt:lpstr>Познавательный блок</vt:lpstr>
      <vt:lpstr>Познавательный блок</vt:lpstr>
      <vt:lpstr>Деятельностный блок</vt:lpstr>
      <vt:lpstr>Работа с родителями </vt:lpstr>
      <vt:lpstr>Алгоритм создания видеоролика</vt:lpstr>
      <vt:lpstr>Вывод: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Возможности детской журналистики  для социально-коммуникативного развития детей с ТНР</dc:title>
  <dc:creator>Asus</dc:creator>
  <cp:lastModifiedBy>Сатеник Анташян</cp:lastModifiedBy>
  <cp:revision>20</cp:revision>
  <cp:lastPrinted>2022-01-07T04:33:12Z</cp:lastPrinted>
  <dcterms:created xsi:type="dcterms:W3CDTF">2022-01-06T07:23:38Z</dcterms:created>
  <dcterms:modified xsi:type="dcterms:W3CDTF">2022-01-08T06:13:47Z</dcterms:modified>
</cp:coreProperties>
</file>