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70" r:id="rId4"/>
    <p:sldId id="272" r:id="rId5"/>
    <p:sldId id="259" r:id="rId6"/>
    <p:sldId id="263" r:id="rId7"/>
    <p:sldId id="260" r:id="rId8"/>
    <p:sldId id="264" r:id="rId9"/>
    <p:sldId id="273" r:id="rId10"/>
    <p:sldId id="265"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09.04.2023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патриотический фон.jpg"/>
          <p:cNvPicPr>
            <a:picLocks noChangeAspect="1"/>
          </p:cNvPicPr>
          <p:nvPr/>
        </p:nvPicPr>
        <p:blipFill>
          <a:blip r:embed="rId2" cstate="print"/>
          <a:stretch>
            <a:fillRect/>
          </a:stretch>
        </p:blipFill>
        <p:spPr>
          <a:xfrm>
            <a:off x="3418" y="5690"/>
            <a:ext cx="9144000" cy="6858000"/>
          </a:xfrm>
          <a:prstGeom prst="rect">
            <a:avLst/>
          </a:prstGeom>
        </p:spPr>
      </p:pic>
      <p:sp>
        <p:nvSpPr>
          <p:cNvPr id="5" name="Прямоугольник 4"/>
          <p:cNvSpPr/>
          <p:nvPr/>
        </p:nvSpPr>
        <p:spPr>
          <a:xfrm>
            <a:off x="2414044" y="1020698"/>
            <a:ext cx="4690830" cy="369332"/>
          </a:xfrm>
          <a:prstGeom prst="rect">
            <a:avLst/>
          </a:prstGeom>
        </p:spPr>
        <p:txBody>
          <a:bodyPr wrap="square">
            <a:spAutoFit/>
          </a:bodyPr>
          <a:lstStyle/>
          <a:p>
            <a:r>
              <a:rPr lang="ru-RU" b="1" dirty="0">
                <a:latin typeface="Times New Roman" pitchFamily="18" charset="0"/>
                <a:cs typeface="Times New Roman" pitchFamily="18" charset="0"/>
              </a:rPr>
              <a:t>Городской конкурс  «Смотр строя и песни»</a:t>
            </a:r>
            <a:endParaRPr lang="ru-RU" dirty="0"/>
          </a:p>
        </p:txBody>
      </p:sp>
      <p:sp>
        <p:nvSpPr>
          <p:cNvPr id="6" name="Прямоугольник 5"/>
          <p:cNvSpPr/>
          <p:nvPr/>
        </p:nvSpPr>
        <p:spPr>
          <a:xfrm>
            <a:off x="799019" y="1987938"/>
            <a:ext cx="7971733" cy="1631216"/>
          </a:xfrm>
          <a:prstGeom prst="rect">
            <a:avLst/>
          </a:prstGeom>
        </p:spPr>
        <p:txBody>
          <a:bodyPr wrap="square">
            <a:spAutoFit/>
          </a:bodyPr>
          <a:lstStyle/>
          <a:p>
            <a:pPr algn="ctr">
              <a:buNone/>
            </a:pPr>
            <a:r>
              <a:rPr lang="ru-RU" sz="2800" b="1" dirty="0">
                <a:latin typeface="Times New Roman" pitchFamily="18" charset="0"/>
                <a:cs typeface="Times New Roman" pitchFamily="18" charset="0"/>
              </a:rPr>
              <a:t>Тема проекта: </a:t>
            </a:r>
          </a:p>
          <a:p>
            <a:pPr algn="ctr">
              <a:buNone/>
            </a:pPr>
            <a:r>
              <a:rPr lang="ru-RU" sz="2800" b="1" dirty="0">
                <a:latin typeface="Times New Roman" pitchFamily="18" charset="0"/>
                <a:cs typeface="Times New Roman" pitchFamily="18" charset="0"/>
              </a:rPr>
              <a:t>«Герою земляку </a:t>
            </a:r>
            <a:r>
              <a:rPr lang="ru-RU" sz="2800" b="1" dirty="0" err="1">
                <a:latin typeface="Times New Roman" pitchFamily="18" charset="0"/>
                <a:cs typeface="Times New Roman" pitchFamily="18" charset="0"/>
              </a:rPr>
              <a:t>А.В.Гуменюку</a:t>
            </a:r>
            <a:r>
              <a:rPr lang="ru-RU" sz="2800" b="1" dirty="0">
                <a:latin typeface="Times New Roman" pitchFamily="18" charset="0"/>
                <a:cs typeface="Times New Roman" pitchFamily="18" charset="0"/>
              </a:rPr>
              <a:t> посвящается...»</a:t>
            </a:r>
          </a:p>
          <a:p>
            <a:pPr algn="ctr">
              <a:buNone/>
            </a:pPr>
            <a:r>
              <a:rPr lang="ru-RU" sz="2400" b="1" dirty="0">
                <a:latin typeface="Times New Roman" pitchFamily="18" charset="0"/>
                <a:cs typeface="Times New Roman" pitchFamily="18" charset="0"/>
              </a:rPr>
              <a:t>Команда «Защитники»</a:t>
            </a:r>
            <a:endParaRPr lang="ru-RU" sz="2400" dirty="0"/>
          </a:p>
          <a:p>
            <a:pPr algn="ctr"/>
            <a:r>
              <a:rPr lang="ru-RU" sz="2000" dirty="0">
                <a:latin typeface="Times New Roman" pitchFamily="18" charset="0"/>
                <a:cs typeface="Times New Roman" pitchFamily="18" charset="0"/>
              </a:rPr>
              <a:t>Направление мероприятия – физическое развитие</a:t>
            </a:r>
          </a:p>
        </p:txBody>
      </p:sp>
      <p:sp>
        <p:nvSpPr>
          <p:cNvPr id="7" name="Прямоугольник 6"/>
          <p:cNvSpPr/>
          <p:nvPr/>
        </p:nvSpPr>
        <p:spPr>
          <a:xfrm>
            <a:off x="3923928" y="4427804"/>
            <a:ext cx="5079474" cy="923330"/>
          </a:xfrm>
          <a:prstGeom prst="rect">
            <a:avLst/>
          </a:prstGeom>
        </p:spPr>
        <p:txBody>
          <a:bodyPr wrap="square">
            <a:spAutoFit/>
          </a:bodyPr>
          <a:lstStyle/>
          <a:p>
            <a:pPr>
              <a:buNone/>
            </a:pPr>
            <a:r>
              <a:rPr lang="ru-RU" dirty="0">
                <a:latin typeface="Times New Roman" pitchFamily="18" charset="0"/>
                <a:cs typeface="Times New Roman" pitchFamily="18" charset="0"/>
              </a:rPr>
              <a:t>Педагоги: Меньщикова Н.А, зам. заведующего,</a:t>
            </a:r>
          </a:p>
          <a:p>
            <a:pPr>
              <a:buNone/>
            </a:pPr>
            <a:r>
              <a:rPr lang="ru-RU" dirty="0">
                <a:latin typeface="Times New Roman" pitchFamily="18" charset="0"/>
                <a:cs typeface="Times New Roman" pitchFamily="18" charset="0"/>
              </a:rPr>
              <a:t>Пупышева  Т.И. – воспитатель высшей категории,</a:t>
            </a:r>
          </a:p>
          <a:p>
            <a:pPr>
              <a:buNone/>
            </a:pPr>
            <a:r>
              <a:rPr lang="ru-RU" dirty="0" err="1">
                <a:latin typeface="Times New Roman" pitchFamily="18" charset="0"/>
                <a:cs typeface="Times New Roman" pitchFamily="18" charset="0"/>
              </a:rPr>
              <a:t>Калагина</a:t>
            </a:r>
            <a:r>
              <a:rPr lang="ru-RU" dirty="0">
                <a:latin typeface="Times New Roman" pitchFamily="18" charset="0"/>
                <a:cs typeface="Times New Roman" pitchFamily="18" charset="0"/>
              </a:rPr>
              <a:t> Н.Ф. – воспитатель первой категории.</a:t>
            </a:r>
          </a:p>
        </p:txBody>
      </p:sp>
      <p:sp>
        <p:nvSpPr>
          <p:cNvPr id="2" name="Прямоугольник 1"/>
          <p:cNvSpPr/>
          <p:nvPr/>
        </p:nvSpPr>
        <p:spPr>
          <a:xfrm>
            <a:off x="799019" y="438814"/>
            <a:ext cx="7920880" cy="685059"/>
          </a:xfrm>
          <a:prstGeom prst="rect">
            <a:avLst/>
          </a:prstGeom>
        </p:spPr>
        <p:txBody>
          <a:bodyPr wrap="square">
            <a:spAutoFit/>
          </a:bodyPr>
          <a:lstStyle/>
          <a:p>
            <a:pPr algn="ctr">
              <a:lnSpc>
                <a:spcPct val="107000"/>
              </a:lnSpc>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Муниципальное бюджетное дошкольное  образовательное учреждение -</a:t>
            </a:r>
            <a:endParaRPr lang="ru-RU" dirty="0">
              <a:solidFill>
                <a:prstClr val="black"/>
              </a:solidFill>
              <a:ea typeface="Calibri" panose="020F0502020204030204" pitchFamily="34" charset="0"/>
              <a:cs typeface="Times New Roman" panose="02020603050405020304" pitchFamily="18" charset="0"/>
            </a:endParaRPr>
          </a:p>
          <a:p>
            <a:pPr algn="ctr">
              <a:lnSpc>
                <a:spcPct val="107000"/>
              </a:lnSpc>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детский сад комбинированного вида № 271</a:t>
            </a:r>
            <a:endParaRPr lang="ru-RU" dirty="0">
              <a:solidFill>
                <a:prstClr val="black"/>
              </a:solidFill>
              <a:ea typeface="Calibri" panose="020F0502020204030204" pitchFamily="34" charset="0"/>
              <a:cs typeface="Times New Roman" panose="02020603050405020304" pitchFamily="18" charset="0"/>
            </a:endParaRPr>
          </a:p>
        </p:txBody>
      </p:sp>
      <p:sp>
        <p:nvSpPr>
          <p:cNvPr id="3" name="Прямоугольник 2"/>
          <p:cNvSpPr/>
          <p:nvPr/>
        </p:nvSpPr>
        <p:spPr>
          <a:xfrm>
            <a:off x="3478483" y="6054570"/>
            <a:ext cx="2193870" cy="369332"/>
          </a:xfrm>
          <a:prstGeom prst="rect">
            <a:avLst/>
          </a:prstGeom>
        </p:spPr>
        <p:txBody>
          <a:bodyPr wrap="none">
            <a:spAutoFit/>
          </a:bodyPr>
          <a:lstStyle/>
          <a:p>
            <a:r>
              <a:rPr lang="ru-RU" b="1" dirty="0">
                <a:latin typeface="Times New Roman" pitchFamily="18" charset="0"/>
                <a:cs typeface="Times New Roman" pitchFamily="18" charset="0"/>
              </a:rPr>
              <a:t>Екатеринбург, 2023</a:t>
            </a:r>
            <a:endParaRPr lang="ru-RU" dirty="0"/>
          </a:p>
        </p:txBody>
      </p:sp>
      <p:sp>
        <p:nvSpPr>
          <p:cNvPr id="9" name="TextBox 8">
            <a:extLst>
              <a:ext uri="{FF2B5EF4-FFF2-40B4-BE49-F238E27FC236}">
                <a16:creationId xmlns:a16="http://schemas.microsoft.com/office/drawing/2014/main" id="{EF8D2EBB-F3D2-42C9-AA77-08EF695B95DB}"/>
              </a:ext>
            </a:extLst>
          </p:cNvPr>
          <p:cNvSpPr txBox="1"/>
          <p:nvPr/>
        </p:nvSpPr>
        <p:spPr>
          <a:xfrm>
            <a:off x="2322894" y="3618684"/>
            <a:ext cx="467523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Девиз: «Кто, если не мы, на защите страны!»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патриотический фон.jpg"/>
          <p:cNvPicPr>
            <a:picLocks noChangeAspect="1"/>
          </p:cNvPicPr>
          <p:nvPr/>
        </p:nvPicPr>
        <p:blipFill>
          <a:blip r:embed="rId2" cstate="print"/>
          <a:stretch>
            <a:fillRect/>
          </a:stretch>
        </p:blipFill>
        <p:spPr>
          <a:xfrm>
            <a:off x="0" y="0"/>
            <a:ext cx="9144000" cy="6858000"/>
          </a:xfrm>
          <a:prstGeom prst="rect">
            <a:avLst/>
          </a:prstGeom>
        </p:spPr>
      </p:pic>
      <p:sp>
        <p:nvSpPr>
          <p:cNvPr id="4" name="Прямоугольник 3"/>
          <p:cNvSpPr/>
          <p:nvPr/>
        </p:nvSpPr>
        <p:spPr>
          <a:xfrm>
            <a:off x="4932040" y="1028343"/>
            <a:ext cx="3744416" cy="369332"/>
          </a:xfrm>
          <a:prstGeom prst="rect">
            <a:avLst/>
          </a:prstGeom>
        </p:spPr>
        <p:txBody>
          <a:bodyPr wrap="square">
            <a:spAutoFit/>
          </a:bodyPr>
          <a:lstStyle/>
          <a:p>
            <a:r>
              <a:rPr lang="ru-RU" dirty="0"/>
              <a:t> </a:t>
            </a:r>
          </a:p>
        </p:txBody>
      </p:sp>
      <p:pic>
        <p:nvPicPr>
          <p:cNvPr id="6" name="Рисунок 5" descr="музей 9 гр.jpg"/>
          <p:cNvPicPr>
            <a:picLocks noChangeAspect="1"/>
          </p:cNvPicPr>
          <p:nvPr/>
        </p:nvPicPr>
        <p:blipFill rotWithShape="1">
          <a:blip r:embed="rId3" cstate="print"/>
          <a:srcRect b="12855"/>
          <a:stretch/>
        </p:blipFill>
        <p:spPr>
          <a:xfrm>
            <a:off x="526204" y="3205868"/>
            <a:ext cx="4558710" cy="2979517"/>
          </a:xfrm>
          <a:prstGeom prst="rect">
            <a:avLst/>
          </a:prstGeom>
          <a:solidFill>
            <a:srgbClr val="0070C0"/>
          </a:solidFill>
          <a:ln>
            <a:solidFill>
              <a:srgbClr val="0070C0"/>
            </a:solidFill>
          </a:ln>
        </p:spPr>
      </p:pic>
      <p:pic>
        <p:nvPicPr>
          <p:cNvPr id="7" name="Рисунок 6" descr="музей 8 гр.jpg"/>
          <p:cNvPicPr>
            <a:picLocks noChangeAspect="1"/>
          </p:cNvPicPr>
          <p:nvPr/>
        </p:nvPicPr>
        <p:blipFill>
          <a:blip r:embed="rId4" cstate="print"/>
          <a:stretch>
            <a:fillRect/>
          </a:stretch>
        </p:blipFill>
        <p:spPr>
          <a:xfrm>
            <a:off x="5436096" y="3958691"/>
            <a:ext cx="3486146" cy="2614609"/>
          </a:xfrm>
          <a:prstGeom prst="rect">
            <a:avLst/>
          </a:prstGeom>
          <a:ln>
            <a:solidFill>
              <a:srgbClr val="0070C0"/>
            </a:solidFill>
          </a:ln>
        </p:spPr>
      </p:pic>
      <p:pic>
        <p:nvPicPr>
          <p:cNvPr id="9" name="Рисунок 8" descr="музей стены.jpg"/>
          <p:cNvPicPr>
            <a:picLocks noChangeAspect="1"/>
          </p:cNvPicPr>
          <p:nvPr/>
        </p:nvPicPr>
        <p:blipFill>
          <a:blip r:embed="rId5" cstate="print"/>
          <a:stretch>
            <a:fillRect/>
          </a:stretch>
        </p:blipFill>
        <p:spPr>
          <a:xfrm>
            <a:off x="5436096" y="1201882"/>
            <a:ext cx="3408197" cy="2448272"/>
          </a:xfrm>
          <a:prstGeom prst="rect">
            <a:avLst/>
          </a:prstGeom>
          <a:solidFill>
            <a:srgbClr val="0070C0"/>
          </a:solidFill>
          <a:ln>
            <a:solidFill>
              <a:srgbClr val="0070C0"/>
            </a:solidFill>
          </a:ln>
        </p:spPr>
      </p:pic>
      <p:sp>
        <p:nvSpPr>
          <p:cNvPr id="10" name="TextBox 9">
            <a:extLst>
              <a:ext uri="{FF2B5EF4-FFF2-40B4-BE49-F238E27FC236}">
                <a16:creationId xmlns:a16="http://schemas.microsoft.com/office/drawing/2014/main" id="{A83DEAF1-E1E4-4783-A1A8-F335FFC3DA22}"/>
              </a:ext>
            </a:extLst>
          </p:cNvPr>
          <p:cNvSpPr txBox="1"/>
          <p:nvPr/>
        </p:nvSpPr>
        <p:spPr>
          <a:xfrm>
            <a:off x="549876" y="1414465"/>
            <a:ext cx="4675238" cy="15542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Россия гордится своими героями.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Наш земляк ГУМЕНЮК Александр Валентинович, выпускник школы № 97 г. Екатеринбурга, сотрудник группы «Альфа». </a:t>
            </a:r>
          </a:p>
        </p:txBody>
      </p:sp>
      <p:pic>
        <p:nvPicPr>
          <p:cNvPr id="3" name="Рисунок 2">
            <a:extLst>
              <a:ext uri="{FF2B5EF4-FFF2-40B4-BE49-F238E27FC236}">
                <a16:creationId xmlns:a16="http://schemas.microsoft.com/office/drawing/2014/main" id="{D96480BF-C60B-4D56-BA9B-D2D314EDE956}"/>
              </a:ext>
            </a:extLst>
          </p:cNvPr>
          <p:cNvPicPr>
            <a:picLocks noChangeAspect="1"/>
          </p:cNvPicPr>
          <p:nvPr/>
        </p:nvPicPr>
        <p:blipFill>
          <a:blip r:embed="rId6"/>
          <a:stretch>
            <a:fillRect/>
          </a:stretch>
        </p:blipFill>
        <p:spPr>
          <a:xfrm>
            <a:off x="1506847" y="86055"/>
            <a:ext cx="6511092" cy="10912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17D290-11B0-400E-87B8-9D539CB0EFC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CACC9A4-06E5-4FFD-BFAA-D9B447198C45}"/>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AA7AE3C4-5684-40FD-887E-671F2F56CAD1}"/>
              </a:ext>
            </a:extLst>
          </p:cNvPr>
          <p:cNvPicPr>
            <a:picLocks noChangeAspect="1"/>
          </p:cNvPicPr>
          <p:nvPr/>
        </p:nvPicPr>
        <p:blipFill>
          <a:blip r:embed="rId2"/>
          <a:stretch>
            <a:fillRect/>
          </a:stretch>
        </p:blipFill>
        <p:spPr>
          <a:xfrm>
            <a:off x="30434" y="1"/>
            <a:ext cx="9144000" cy="6857999"/>
          </a:xfrm>
          <a:prstGeom prst="rect">
            <a:avLst/>
          </a:prstGeom>
        </p:spPr>
      </p:pic>
      <p:sp>
        <p:nvSpPr>
          <p:cNvPr id="6" name="TextBox 5">
            <a:extLst>
              <a:ext uri="{FF2B5EF4-FFF2-40B4-BE49-F238E27FC236}">
                <a16:creationId xmlns:a16="http://schemas.microsoft.com/office/drawing/2014/main" id="{483E2D9D-5E32-438C-8B6E-5D333AABF20C}"/>
              </a:ext>
            </a:extLst>
          </p:cNvPr>
          <p:cNvSpPr txBox="1"/>
          <p:nvPr/>
        </p:nvSpPr>
        <p:spPr>
          <a:xfrm>
            <a:off x="533474" y="641800"/>
            <a:ext cx="8229600" cy="5324535"/>
          </a:xfrm>
          <a:prstGeom prst="rect">
            <a:avLst/>
          </a:prstGeom>
          <a:noFill/>
        </p:spPr>
        <p:txBody>
          <a:bodyPr wrap="square">
            <a:spAutoFit/>
          </a:bodyPr>
          <a:lstStyle/>
          <a:p>
            <a:pPr algn="just"/>
            <a:r>
              <a:rPr lang="ru-RU" sz="2000" dirty="0">
                <a:latin typeface="Times New Roman" panose="02020603050405020304" pitchFamily="18" charset="0"/>
                <a:cs typeface="Times New Roman" panose="02020603050405020304" pitchFamily="18" charset="0"/>
              </a:rPr>
              <a:t>   Воспитание гражданина страны – одно из главных условий национального возрождения. Понятие гражданственность предполагает освоение и реализацию ребенком своих прав и обязанностей по отношению к себе самому, своей семье, коллективу, родному краю, Отечеству. Важно воспитать деятельностного гражданина своей страны, а не стороннего наблюдателя. Поэтому гражданин с педагогической точки зрения – это личность, обладающая единством духовно-нравственного правового долга.   </a:t>
            </a:r>
          </a:p>
          <a:p>
            <a:pPr algn="just"/>
            <a:r>
              <a:rPr lang="ru-RU" sz="2000" dirty="0">
                <a:latin typeface="Times New Roman" panose="02020603050405020304" pitchFamily="18" charset="0"/>
                <a:cs typeface="Times New Roman" panose="02020603050405020304" pitchFamily="18" charset="0"/>
              </a:rPr>
              <a:t>   Поэтому большая работа по воспитанию у детей патриотических чувств ведется в нашем учреждении. </a:t>
            </a:r>
          </a:p>
          <a:p>
            <a:pPr algn="just"/>
            <a:r>
              <a:rPr lang="ru-RU" sz="2000" dirty="0">
                <a:latin typeface="Times New Roman" panose="02020603050405020304" pitchFamily="18" charset="0"/>
                <a:cs typeface="Times New Roman" panose="02020603050405020304" pitchFamily="18" charset="0"/>
              </a:rPr>
              <a:t>   В результате систематической, целенаправленной воспитательной работы у детей формируются элементы гражданственности и патриотизма.</a:t>
            </a:r>
          </a:p>
          <a:p>
            <a:pPr algn="just"/>
            <a:r>
              <a:rPr lang="ru-RU" sz="2000" dirty="0">
                <a:latin typeface="Times New Roman" panose="02020603050405020304" pitchFamily="18" charset="0"/>
                <a:cs typeface="Times New Roman" panose="02020603050405020304" pitchFamily="18" charset="0"/>
              </a:rPr>
              <a:t>   Наш святой долг не только чтить память ветеранов Великой Отечественной войны, но чтить и помнить, знать судьбы выпускников школы — жителей поселка, принимавших участия в Афганской войне и в локальных войнах.</a:t>
            </a:r>
          </a:p>
        </p:txBody>
      </p:sp>
      <p:sp>
        <p:nvSpPr>
          <p:cNvPr id="8" name="TextBox 7">
            <a:extLst>
              <a:ext uri="{FF2B5EF4-FFF2-40B4-BE49-F238E27FC236}">
                <a16:creationId xmlns:a16="http://schemas.microsoft.com/office/drawing/2014/main" id="{629E8C8B-23CC-4BB4-A182-F7071BD23D9D}"/>
              </a:ext>
            </a:extLst>
          </p:cNvPr>
          <p:cNvSpPr txBox="1"/>
          <p:nvPr/>
        </p:nvSpPr>
        <p:spPr>
          <a:xfrm>
            <a:off x="2395736" y="120845"/>
            <a:ext cx="4682612" cy="400110"/>
          </a:xfrm>
          <a:prstGeom prst="rect">
            <a:avLst/>
          </a:prstGeom>
          <a:noFill/>
        </p:spPr>
        <p:txBody>
          <a:bodyPr wrap="square">
            <a:spAutoFit/>
          </a:bodyPr>
          <a:lstStyle/>
          <a:p>
            <a:pPr algn="ctr"/>
            <a:r>
              <a:rPr lang="ru-RU" sz="2000" b="1" dirty="0">
                <a:latin typeface="Times New Roman" panose="02020603050405020304" pitchFamily="18" charset="0"/>
                <a:ea typeface="Calibri" panose="020F0502020204030204" pitchFamily="34" charset="0"/>
              </a:rPr>
              <a:t>Актуальность исследования</a:t>
            </a:r>
            <a:r>
              <a:rPr lang="ru-RU" sz="2000" b="1" dirty="0">
                <a:effectLst/>
                <a:latin typeface="Times New Roman" panose="02020603050405020304" pitchFamily="18" charset="0"/>
                <a:ea typeface="Calibri" panose="020F0502020204030204" pitchFamily="34" charset="0"/>
              </a:rPr>
              <a:t> </a:t>
            </a:r>
            <a:endParaRPr lang="ru-RU" sz="2800" dirty="0"/>
          </a:p>
        </p:txBody>
      </p:sp>
    </p:spTree>
    <p:extLst>
      <p:ext uri="{BB962C8B-B14F-4D97-AF65-F5344CB8AC3E}">
        <p14:creationId xmlns:p14="http://schemas.microsoft.com/office/powerpoint/2010/main" val="2234938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04D572-9EBB-4BED-B4A2-E42F2103900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7393500-8B17-4F15-8DA5-CE0E49F41026}"/>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D651D6A2-7468-4883-A9A0-CBAED29A370A}"/>
              </a:ext>
            </a:extLst>
          </p:cNvPr>
          <p:cNvPicPr>
            <a:picLocks noChangeAspect="1"/>
          </p:cNvPicPr>
          <p:nvPr/>
        </p:nvPicPr>
        <p:blipFill>
          <a:blip r:embed="rId2"/>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95B7DB79-D52A-4733-A69F-B7D5B9AE6EE5}"/>
              </a:ext>
            </a:extLst>
          </p:cNvPr>
          <p:cNvSpPr txBox="1"/>
          <p:nvPr/>
        </p:nvSpPr>
        <p:spPr>
          <a:xfrm>
            <a:off x="501444" y="390461"/>
            <a:ext cx="8229600"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Цель исследования</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формирование у старших дошкольников гражданской позиции, патриотических чувств, любви к Родине на основе расширения представлений детей о земляках-защитниках.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Задачи:</a:t>
            </a: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сохранить историческую преемственность поколений через поисковую краеведческую работу во взаимодействии с МАОУ СОШ </a:t>
            </a:r>
            <a:r>
              <a:rPr kumimoji="0" 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им.А.В.Гуменюка</a:t>
            </a:r>
            <a:r>
              <a:rPr lang="ru-RU" dirty="0">
                <a:solidFill>
                  <a:prstClr val="black"/>
                </a:solidFill>
                <a:latin typeface="Times New Roman" panose="02020603050405020304" pitchFamily="18" charset="0"/>
                <a:cs typeface="Times New Roman" panose="02020603050405020304" pitchFamily="18" charset="0"/>
              </a:rPr>
              <a:t>.</a:t>
            </a: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ru-RU" dirty="0">
                <a:solidFill>
                  <a:prstClr val="black"/>
                </a:solidFill>
                <a:latin typeface="Times New Roman" panose="02020603050405020304" pitchFamily="18" charset="0"/>
                <a:cs typeface="Times New Roman" panose="02020603050405020304" pitchFamily="18" charset="0"/>
              </a:rPr>
              <a:t>познакомить дошкольников с</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земляком-жителем поселка Исток, участником локальных войн в Афганистане и Чеченской республике во взаимодействии с РОСН УФСБ России по Свердловской области и СОО РСВА</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ru-RU" dirty="0">
                <a:solidFill>
                  <a:prstClr val="black"/>
                </a:solidFill>
                <a:latin typeface="Times New Roman" panose="02020603050405020304" pitchFamily="18" charset="0"/>
                <a:cs typeface="Times New Roman" panose="02020603050405020304" pitchFamily="18" charset="0"/>
              </a:rPr>
              <a:t>повысить эффективность взаимодействия коллектива дошкольного учреждения с родителями воспитанников по вопросам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патриотического воспитания.</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Рисунок 6">
            <a:extLst>
              <a:ext uri="{FF2B5EF4-FFF2-40B4-BE49-F238E27FC236}">
                <a16:creationId xmlns:a16="http://schemas.microsoft.com/office/drawing/2014/main" id="{C16AAE6B-A43E-47CE-A7C1-A0999624068B}"/>
              </a:ext>
            </a:extLst>
          </p:cNvPr>
          <p:cNvPicPr>
            <a:picLocks noChangeAspect="1"/>
          </p:cNvPicPr>
          <p:nvPr/>
        </p:nvPicPr>
        <p:blipFill>
          <a:blip r:embed="rId3"/>
          <a:stretch>
            <a:fillRect/>
          </a:stretch>
        </p:blipFill>
        <p:spPr>
          <a:xfrm>
            <a:off x="2511373" y="3835301"/>
            <a:ext cx="4121253" cy="2597121"/>
          </a:xfrm>
          <a:prstGeom prst="rect">
            <a:avLst/>
          </a:prstGeom>
        </p:spPr>
      </p:pic>
    </p:spTree>
    <p:extLst>
      <p:ext uri="{BB962C8B-B14F-4D97-AF65-F5344CB8AC3E}">
        <p14:creationId xmlns:p14="http://schemas.microsoft.com/office/powerpoint/2010/main" val="126600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EB8841-A0C3-4048-B893-C22E38BDCB7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EBF367E9-799A-49E3-95C1-CE723530AB32}"/>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7E98A222-9554-4B3A-AA5F-D3E0B5DA3DA5}"/>
              </a:ext>
            </a:extLst>
          </p:cNvPr>
          <p:cNvPicPr>
            <a:picLocks noChangeAspect="1"/>
          </p:cNvPicPr>
          <p:nvPr/>
        </p:nvPicPr>
        <p:blipFill>
          <a:blip r:embed="rId2"/>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DEB3800F-BF57-4426-A845-322031F21087}"/>
              </a:ext>
            </a:extLst>
          </p:cNvPr>
          <p:cNvSpPr txBox="1"/>
          <p:nvPr/>
        </p:nvSpPr>
        <p:spPr>
          <a:xfrm>
            <a:off x="1835696" y="173509"/>
            <a:ext cx="5794003" cy="400110"/>
          </a:xfrm>
          <a:prstGeom prst="rect">
            <a:avLst/>
          </a:prstGeom>
          <a:noFill/>
        </p:spPr>
        <p:txBody>
          <a:bodyPr wrap="square">
            <a:spAutoFit/>
          </a:bodyPr>
          <a:lstStyle/>
          <a:p>
            <a:pPr marR="0" lvl="0" algn="ctr" defTabSz="914400" rtl="0" eaLnBrk="1" fontAlgn="auto" latinLnBrk="0" hangingPunct="1">
              <a:lnSpc>
                <a:spcPct val="100000"/>
              </a:lnSpc>
              <a:spcBef>
                <a:spcPct val="20000"/>
              </a:spcBef>
              <a:spcAft>
                <a:spcPts val="0"/>
              </a:spcAft>
              <a:buClrTx/>
              <a:buSzTx/>
              <a:tabLst/>
              <a:defRPr/>
            </a:pP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Этапы реализации проекта</a:t>
            </a:r>
          </a:p>
        </p:txBody>
      </p:sp>
      <p:sp>
        <p:nvSpPr>
          <p:cNvPr id="8" name="TextBox 7">
            <a:extLst>
              <a:ext uri="{FF2B5EF4-FFF2-40B4-BE49-F238E27FC236}">
                <a16:creationId xmlns:a16="http://schemas.microsoft.com/office/drawing/2014/main" id="{76092994-947B-4260-AFA6-81AF08A68298}"/>
              </a:ext>
            </a:extLst>
          </p:cNvPr>
          <p:cNvSpPr txBox="1"/>
          <p:nvPr/>
        </p:nvSpPr>
        <p:spPr>
          <a:xfrm>
            <a:off x="457200" y="590621"/>
            <a:ext cx="8229600" cy="2431435"/>
          </a:xfrm>
          <a:prstGeom prst="rect">
            <a:avLst/>
          </a:prstGeom>
          <a:noFill/>
        </p:spPr>
        <p:txBody>
          <a:bodyPr wrap="square">
            <a:spAutoFit/>
          </a:bodyPr>
          <a:lstStyle/>
          <a:p>
            <a:pPr algn="ctr"/>
            <a:r>
              <a:rPr lang="ru-RU" b="1" i="0" dirty="0">
                <a:solidFill>
                  <a:srgbClr val="000000"/>
                </a:solidFill>
                <a:effectLst/>
                <a:latin typeface="PT Sans"/>
              </a:rPr>
              <a:t>Подготовительный этап</a:t>
            </a:r>
            <a:endParaRPr lang="ru-RU" b="0" i="0" dirty="0">
              <a:solidFill>
                <a:srgbClr val="000000"/>
              </a:solidFill>
              <a:effectLst/>
              <a:latin typeface="PT Sans"/>
            </a:endParaRPr>
          </a:p>
          <a:p>
            <a:pPr algn="just">
              <a:buFont typeface="+mj-lt"/>
              <a:buAutoNum type="arabicPeriod"/>
            </a:pPr>
            <a:r>
              <a:rPr lang="ru-RU" sz="1600" dirty="0">
                <a:solidFill>
                  <a:srgbClr val="000000"/>
                </a:solidFill>
                <a:latin typeface="Times New Roman" panose="02020603050405020304" pitchFamily="18" charset="0"/>
                <a:cs typeface="Times New Roman" panose="02020603050405020304" pitchFamily="18" charset="0"/>
              </a:rPr>
              <a:t>Разработка</a:t>
            </a:r>
            <a:r>
              <a:rPr lang="ru-RU" sz="1600" b="0" i="0" dirty="0">
                <a:solidFill>
                  <a:srgbClr val="000000"/>
                </a:solidFill>
                <a:effectLst/>
                <a:latin typeface="Times New Roman" panose="02020603050405020304" pitchFamily="18" charset="0"/>
                <a:cs typeface="Times New Roman" panose="02020603050405020304" pitchFamily="18" charset="0"/>
              </a:rPr>
              <a:t> проекта.</a:t>
            </a:r>
          </a:p>
          <a:p>
            <a:pPr algn="just">
              <a:buFont typeface="+mj-lt"/>
              <a:buAutoNum type="arabicPeriod"/>
            </a:pPr>
            <a:r>
              <a:rPr lang="ru-RU" sz="1600" b="0" i="0" dirty="0">
                <a:solidFill>
                  <a:srgbClr val="000000"/>
                </a:solidFill>
                <a:effectLst/>
                <a:latin typeface="Times New Roman" panose="02020603050405020304" pitchFamily="18" charset="0"/>
                <a:cs typeface="Times New Roman" panose="02020603050405020304" pitchFamily="18" charset="0"/>
              </a:rPr>
              <a:t>Проведение консультации для родителей с целью знакомства с темой, задачами проекта, содержанием работы.</a:t>
            </a:r>
          </a:p>
          <a:p>
            <a:pPr algn="just">
              <a:buFont typeface="+mj-lt"/>
              <a:buAutoNum type="arabicPeriod"/>
            </a:pPr>
            <a:r>
              <a:rPr lang="ru-RU" sz="1600" b="0" i="0" dirty="0">
                <a:solidFill>
                  <a:srgbClr val="000000"/>
                </a:solidFill>
                <a:effectLst/>
                <a:latin typeface="Times New Roman" panose="02020603050405020304" pitchFamily="18" charset="0"/>
                <a:cs typeface="Times New Roman" panose="02020603050405020304" pitchFamily="18" charset="0"/>
              </a:rPr>
              <a:t>Подбор наглядно-дидактического материала, художественной литературы по теме проекта.</a:t>
            </a:r>
          </a:p>
          <a:p>
            <a:pPr algn="just">
              <a:buFont typeface="+mj-lt"/>
              <a:buAutoNum type="arabicPeriod"/>
            </a:pPr>
            <a:r>
              <a:rPr lang="ru-RU" sz="1600" b="0" i="0" dirty="0">
                <a:solidFill>
                  <a:srgbClr val="000000"/>
                </a:solidFill>
                <a:effectLst/>
                <a:latin typeface="Times New Roman" panose="02020603050405020304" pitchFamily="18" charset="0"/>
                <a:cs typeface="Times New Roman" panose="02020603050405020304" pitchFamily="18" charset="0"/>
              </a:rPr>
              <a:t>Рассматривание сюжетных картин и иллюстраций с детьми; разучивание игр и музыкального репертуара.</a:t>
            </a:r>
          </a:p>
          <a:p>
            <a:pPr algn="just">
              <a:buFont typeface="+mj-lt"/>
              <a:buAutoNum type="arabicPeriod"/>
            </a:pPr>
            <a:r>
              <a:rPr lang="ru-RU" sz="1600" b="0" i="0" dirty="0">
                <a:solidFill>
                  <a:srgbClr val="000000"/>
                </a:solidFill>
                <a:effectLst/>
                <a:latin typeface="Times New Roman" panose="02020603050405020304" pitchFamily="18" charset="0"/>
                <a:cs typeface="Times New Roman" panose="02020603050405020304" pitchFamily="18" charset="0"/>
              </a:rPr>
              <a:t>Подготовка к строевому конкурсу на уровне ДОУ.</a:t>
            </a:r>
          </a:p>
        </p:txBody>
      </p:sp>
      <p:sp>
        <p:nvSpPr>
          <p:cNvPr id="10" name="TextBox 9">
            <a:extLst>
              <a:ext uri="{FF2B5EF4-FFF2-40B4-BE49-F238E27FC236}">
                <a16:creationId xmlns:a16="http://schemas.microsoft.com/office/drawing/2014/main" id="{B1A02BF6-3036-4DF4-8079-46CED8F1D771}"/>
              </a:ext>
            </a:extLst>
          </p:cNvPr>
          <p:cNvSpPr txBox="1"/>
          <p:nvPr/>
        </p:nvSpPr>
        <p:spPr>
          <a:xfrm>
            <a:off x="2344995" y="2875001"/>
            <a:ext cx="4675238" cy="369332"/>
          </a:xfrm>
          <a:prstGeom prst="rect">
            <a:avLst/>
          </a:prstGeom>
          <a:noFill/>
        </p:spPr>
        <p:txBody>
          <a:bodyPr wrap="square">
            <a:spAutoFit/>
          </a:bodyPr>
          <a:lstStyle/>
          <a:p>
            <a:pPr algn="ctr"/>
            <a:r>
              <a:rPr lang="ru-RU" b="1" i="0" dirty="0">
                <a:solidFill>
                  <a:srgbClr val="000000"/>
                </a:solidFill>
                <a:effectLst/>
                <a:latin typeface="PT Sans"/>
              </a:rPr>
              <a:t>Основной этап</a:t>
            </a:r>
            <a:endParaRPr lang="ru-RU" b="0" i="0" dirty="0">
              <a:solidFill>
                <a:srgbClr val="000000"/>
              </a:solidFill>
              <a:effectLst/>
              <a:latin typeface="PT Sans"/>
            </a:endParaRPr>
          </a:p>
        </p:txBody>
      </p:sp>
      <p:sp>
        <p:nvSpPr>
          <p:cNvPr id="12" name="TextBox 11">
            <a:extLst>
              <a:ext uri="{FF2B5EF4-FFF2-40B4-BE49-F238E27FC236}">
                <a16:creationId xmlns:a16="http://schemas.microsoft.com/office/drawing/2014/main" id="{194533B5-F099-4D16-85F9-0CD0BCDAAA40}"/>
              </a:ext>
            </a:extLst>
          </p:cNvPr>
          <p:cNvSpPr txBox="1"/>
          <p:nvPr/>
        </p:nvSpPr>
        <p:spPr>
          <a:xfrm>
            <a:off x="534380" y="3204618"/>
            <a:ext cx="8075240" cy="2339102"/>
          </a:xfrm>
          <a:prstGeom prst="rect">
            <a:avLst/>
          </a:prstGeom>
          <a:noFill/>
        </p:spPr>
        <p:txBody>
          <a:bodyPr wrap="square">
            <a:spAutoFit/>
          </a:bodyPr>
          <a:lstStyle/>
          <a:p>
            <a:pPr algn="just"/>
            <a:r>
              <a:rPr lang="ru-RU" b="0" i="0" dirty="0">
                <a:solidFill>
                  <a:srgbClr val="000000"/>
                </a:solidFill>
                <a:effectLst/>
                <a:latin typeface="Times New Roman" panose="02020603050405020304" pitchFamily="18" charset="0"/>
                <a:cs typeface="Times New Roman" panose="02020603050405020304" pitchFamily="18" charset="0"/>
              </a:rPr>
              <a:t>1</a:t>
            </a:r>
            <a:r>
              <a:rPr lang="ru-RU" sz="1600" b="0" i="0" dirty="0">
                <a:solidFill>
                  <a:srgbClr val="000000"/>
                </a:solidFill>
                <a:effectLst/>
                <a:latin typeface="Times New Roman" panose="02020603050405020304" pitchFamily="18" charset="0"/>
                <a:cs typeface="Times New Roman" panose="02020603050405020304" pitchFamily="18" charset="0"/>
              </a:rPr>
              <a:t>.Беседы по теме проекта</a:t>
            </a:r>
            <a:r>
              <a:rPr lang="ru-RU" sz="1600" dirty="0">
                <a:solidFill>
                  <a:srgbClr val="000000"/>
                </a:solidFill>
                <a:latin typeface="Times New Roman" panose="02020603050405020304" pitchFamily="18" charset="0"/>
                <a:cs typeface="Times New Roman" panose="02020603050405020304" pitchFamily="18" charset="0"/>
              </a:rPr>
              <a:t> «</a:t>
            </a:r>
            <a:r>
              <a:rPr lang="ru-RU" sz="1600" b="0" i="0" dirty="0">
                <a:solidFill>
                  <a:srgbClr val="000000"/>
                </a:solidFill>
                <a:effectLst/>
                <a:latin typeface="Times New Roman" panose="02020603050405020304" pitchFamily="18" charset="0"/>
                <a:cs typeface="Times New Roman" panose="02020603050405020304" pitchFamily="18" charset="0"/>
              </a:rPr>
              <a:t>Защитникам отечества слава. Кто такие защитники отечества?», «Герой-земляк».</a:t>
            </a:r>
          </a:p>
          <a:p>
            <a:r>
              <a:rPr lang="ru-RU" sz="1600" dirty="0">
                <a:solidFill>
                  <a:srgbClr val="000000"/>
                </a:solidFill>
                <a:latin typeface="Times New Roman" panose="02020603050405020304" pitchFamily="18" charset="0"/>
                <a:cs typeface="Times New Roman" panose="02020603050405020304" pitchFamily="18" charset="0"/>
              </a:rPr>
              <a:t>2.Сюжетно-ролевые игры «На боевом посту», «Летчики», «Военный госпиталь».</a:t>
            </a:r>
          </a:p>
          <a:p>
            <a:r>
              <a:rPr lang="ru-RU" sz="1600" dirty="0">
                <a:solidFill>
                  <a:srgbClr val="000000"/>
                </a:solidFill>
                <a:latin typeface="Times New Roman" panose="02020603050405020304" pitchFamily="18" charset="0"/>
                <a:cs typeface="Times New Roman" panose="02020603050405020304" pitchFamily="18" charset="0"/>
              </a:rPr>
              <a:t>3.Дидактические игры:  «Военные профессии», «Чья амуниция?».</a:t>
            </a:r>
          </a:p>
          <a:p>
            <a:pPr algn="just"/>
            <a:r>
              <a:rPr lang="ru-RU" sz="1600" dirty="0">
                <a:solidFill>
                  <a:srgbClr val="000000"/>
                </a:solidFill>
                <a:latin typeface="Times New Roman" panose="02020603050405020304" pitchFamily="18" charset="0"/>
                <a:cs typeface="Times New Roman" panose="02020603050405020304" pitchFamily="18" charset="0"/>
              </a:rPr>
              <a:t>4.Подвижные игры «Самолеты», «Сапер», «Танки», «Меткие стрелки», «Салют».</a:t>
            </a:r>
          </a:p>
          <a:p>
            <a:r>
              <a:rPr lang="ru-RU" sz="1600" dirty="0">
                <a:solidFill>
                  <a:srgbClr val="000000"/>
                </a:solidFill>
                <a:latin typeface="Times New Roman" panose="02020603050405020304" pitchFamily="18" charset="0"/>
                <a:cs typeface="Times New Roman" panose="02020603050405020304" pitchFamily="18" charset="0"/>
              </a:rPr>
              <a:t>5</a:t>
            </a:r>
            <a:r>
              <a:rPr lang="ru-RU" sz="1600" b="0" i="0" dirty="0">
                <a:solidFill>
                  <a:srgbClr val="000000"/>
                </a:solidFill>
                <a:effectLst/>
                <a:latin typeface="Times New Roman" panose="02020603050405020304" pitchFamily="18" charset="0"/>
                <a:cs typeface="Times New Roman" panose="02020603050405020304" pitchFamily="18" charset="0"/>
              </a:rPr>
              <a:t>.Чтение художественной литературы.</a:t>
            </a:r>
          </a:p>
          <a:p>
            <a:r>
              <a:rPr lang="ru-RU" sz="1600" dirty="0">
                <a:solidFill>
                  <a:srgbClr val="000000"/>
                </a:solidFill>
                <a:latin typeface="Times New Roman" panose="02020603050405020304" pitchFamily="18" charset="0"/>
                <a:cs typeface="Times New Roman" panose="02020603050405020304" pitchFamily="18" charset="0"/>
              </a:rPr>
              <a:t>6.Видео-экскурсии «Музей военной техники».</a:t>
            </a:r>
          </a:p>
          <a:p>
            <a:r>
              <a:rPr lang="ru-RU" sz="1600" dirty="0">
                <a:solidFill>
                  <a:srgbClr val="000000"/>
                </a:solidFill>
                <a:latin typeface="Times New Roman" panose="02020603050405020304" pitchFamily="18" charset="0"/>
                <a:cs typeface="Times New Roman" panose="02020603050405020304" pitchFamily="18" charset="0"/>
              </a:rPr>
              <a:t>7.Выставка рисунков и поделок «Защитникам отечества – слава».</a:t>
            </a:r>
          </a:p>
          <a:p>
            <a:r>
              <a:rPr lang="ru-RU" sz="1600" dirty="0">
                <a:solidFill>
                  <a:srgbClr val="000000"/>
                </a:solidFill>
                <a:latin typeface="Times New Roman" panose="02020603050405020304" pitchFamily="18" charset="0"/>
                <a:cs typeface="Times New Roman" panose="02020603050405020304" pitchFamily="18" charset="0"/>
              </a:rPr>
              <a:t>8.Экскурсия в музей МАОУ СОШ </a:t>
            </a:r>
            <a:r>
              <a:rPr lang="ru-RU" sz="1600" dirty="0" err="1">
                <a:solidFill>
                  <a:srgbClr val="000000"/>
                </a:solidFill>
                <a:latin typeface="Times New Roman" panose="02020603050405020304" pitchFamily="18" charset="0"/>
                <a:cs typeface="Times New Roman" panose="02020603050405020304" pitchFamily="18" charset="0"/>
              </a:rPr>
              <a:t>им.А.В.Гуменюка</a:t>
            </a:r>
            <a:r>
              <a:rPr lang="ru-RU" sz="1600" dirty="0">
                <a:solidFill>
                  <a:srgbClr val="00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3A0BE18-5587-4F02-B82E-CE56B978AE35}"/>
              </a:ext>
            </a:extLst>
          </p:cNvPr>
          <p:cNvSpPr txBox="1"/>
          <p:nvPr/>
        </p:nvSpPr>
        <p:spPr>
          <a:xfrm>
            <a:off x="2333714" y="5465609"/>
            <a:ext cx="467523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0000"/>
                </a:solidFill>
                <a:effectLst/>
                <a:uLnTx/>
                <a:uFillTx/>
                <a:latin typeface="PT Sans"/>
                <a:ea typeface="+mn-ea"/>
                <a:cs typeface="+mn-cs"/>
              </a:rPr>
              <a:t>Заключительный этап</a:t>
            </a:r>
            <a:endParaRPr kumimoji="0" lang="ru-RU" sz="1800" b="0" i="0" u="none" strike="noStrike" kern="1200" cap="none" spc="0" normalizeH="0" baseline="0" noProof="0" dirty="0">
              <a:ln>
                <a:noFill/>
              </a:ln>
              <a:solidFill>
                <a:srgbClr val="000000"/>
              </a:solidFill>
              <a:effectLst/>
              <a:uLnTx/>
              <a:uFillTx/>
              <a:latin typeface="PT Sans"/>
              <a:ea typeface="+mn-ea"/>
              <a:cs typeface="+mn-cs"/>
            </a:endParaRPr>
          </a:p>
        </p:txBody>
      </p:sp>
      <p:sp>
        <p:nvSpPr>
          <p:cNvPr id="16" name="TextBox 15">
            <a:extLst>
              <a:ext uri="{FF2B5EF4-FFF2-40B4-BE49-F238E27FC236}">
                <a16:creationId xmlns:a16="http://schemas.microsoft.com/office/drawing/2014/main" id="{044556B1-0806-49EB-A188-B6D9D8010B4E}"/>
              </a:ext>
            </a:extLst>
          </p:cNvPr>
          <p:cNvSpPr txBox="1"/>
          <p:nvPr/>
        </p:nvSpPr>
        <p:spPr>
          <a:xfrm>
            <a:off x="595123" y="5891009"/>
            <a:ext cx="7953754" cy="338554"/>
          </a:xfrm>
          <a:prstGeom prst="rect">
            <a:avLst/>
          </a:prstGeom>
          <a:noFill/>
        </p:spPr>
        <p:txBody>
          <a:bodyPr wrap="square">
            <a:spAutoFit/>
          </a:bodyPr>
          <a:lstStyle/>
          <a:p>
            <a:pPr algn="just"/>
            <a:r>
              <a:rPr lang="ru-RU" sz="1600" b="0" i="0" dirty="0">
                <a:solidFill>
                  <a:srgbClr val="000000"/>
                </a:solidFill>
                <a:effectLst/>
                <a:latin typeface="Times New Roman" panose="02020603050405020304" pitchFamily="18" charset="0"/>
                <a:cs typeface="Times New Roman" panose="02020603050405020304" pitchFamily="18" charset="0"/>
              </a:rPr>
              <a:t>1.Обобщение полученных знаний, проведение рефлексии совместно с детьми.</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82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патриотический фон.jpg"/>
          <p:cNvPicPr>
            <a:picLocks noChangeAspect="1"/>
          </p:cNvPicPr>
          <p:nvPr/>
        </p:nvPicPr>
        <p:blipFill>
          <a:blip r:embed="rId2" cstate="print"/>
          <a:stretch>
            <a:fillRect/>
          </a:stretch>
        </p:blipFill>
        <p:spPr>
          <a:xfrm>
            <a:off x="0" y="0"/>
            <a:ext cx="9144000" cy="6858000"/>
          </a:xfrm>
          <a:prstGeom prst="rect">
            <a:avLst/>
          </a:prstGeom>
        </p:spPr>
      </p:pic>
      <p:sp>
        <p:nvSpPr>
          <p:cNvPr id="4" name="Прямоугольник 3"/>
          <p:cNvSpPr/>
          <p:nvPr/>
        </p:nvSpPr>
        <p:spPr>
          <a:xfrm>
            <a:off x="4932040" y="1028343"/>
            <a:ext cx="3744416" cy="369332"/>
          </a:xfrm>
          <a:prstGeom prst="rect">
            <a:avLst/>
          </a:prstGeom>
        </p:spPr>
        <p:txBody>
          <a:bodyPr wrap="square">
            <a:spAutoFit/>
          </a:bodyPr>
          <a:lstStyle/>
          <a:p>
            <a:r>
              <a:rPr lang="ru-RU" dirty="0"/>
              <a:t> </a:t>
            </a:r>
          </a:p>
        </p:txBody>
      </p:sp>
      <p:sp>
        <p:nvSpPr>
          <p:cNvPr id="6" name="TextBox 5"/>
          <p:cNvSpPr txBox="1"/>
          <p:nvPr/>
        </p:nvSpPr>
        <p:spPr>
          <a:xfrm>
            <a:off x="635563" y="6457497"/>
            <a:ext cx="4063545" cy="338554"/>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Военно-спортивная игра «Зарница»</a:t>
            </a:r>
            <a:endParaRPr lang="ru-RU" sz="1200" dirty="0"/>
          </a:p>
        </p:txBody>
      </p:sp>
      <p:pic>
        <p:nvPicPr>
          <p:cNvPr id="7" name="Рисунок 6" descr="зарница.jpg"/>
          <p:cNvPicPr>
            <a:picLocks noChangeAspect="1"/>
          </p:cNvPicPr>
          <p:nvPr/>
        </p:nvPicPr>
        <p:blipFill rotWithShape="1">
          <a:blip r:embed="rId3" cstate="print"/>
          <a:srcRect l="5897" b="2212"/>
          <a:stretch/>
        </p:blipFill>
        <p:spPr>
          <a:xfrm>
            <a:off x="665020" y="329427"/>
            <a:ext cx="3158891" cy="2461919"/>
          </a:xfrm>
          <a:prstGeom prst="rect">
            <a:avLst/>
          </a:prstGeom>
          <a:ln>
            <a:solidFill>
              <a:srgbClr val="0070C0"/>
            </a:solidFill>
          </a:ln>
        </p:spPr>
      </p:pic>
      <p:pic>
        <p:nvPicPr>
          <p:cNvPr id="9" name="Рисунок 8" descr="зарница2.jpg"/>
          <p:cNvPicPr>
            <a:picLocks noChangeAspect="1"/>
          </p:cNvPicPr>
          <p:nvPr/>
        </p:nvPicPr>
        <p:blipFill>
          <a:blip r:embed="rId4" cstate="print"/>
          <a:stretch>
            <a:fillRect/>
          </a:stretch>
        </p:blipFill>
        <p:spPr>
          <a:xfrm>
            <a:off x="635563" y="3581119"/>
            <a:ext cx="3936437" cy="2736304"/>
          </a:xfrm>
          <a:prstGeom prst="rect">
            <a:avLst/>
          </a:prstGeom>
          <a:ln>
            <a:solidFill>
              <a:srgbClr val="0070C0"/>
            </a:solidFill>
          </a:ln>
        </p:spPr>
      </p:pic>
      <p:pic>
        <p:nvPicPr>
          <p:cNvPr id="10" name="Рисунок 9">
            <a:extLst>
              <a:ext uri="{FF2B5EF4-FFF2-40B4-BE49-F238E27FC236}">
                <a16:creationId xmlns:a16="http://schemas.microsoft.com/office/drawing/2014/main" id="{9E9B0930-679E-42A0-A4CF-31FAFFFC64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1986" y="329427"/>
            <a:ext cx="3351817" cy="2513863"/>
          </a:xfrm>
          <a:prstGeom prst="rect">
            <a:avLst/>
          </a:prstGeom>
        </p:spPr>
      </p:pic>
      <p:sp>
        <p:nvSpPr>
          <p:cNvPr id="12" name="TextBox 11">
            <a:extLst>
              <a:ext uri="{FF2B5EF4-FFF2-40B4-BE49-F238E27FC236}">
                <a16:creationId xmlns:a16="http://schemas.microsoft.com/office/drawing/2014/main" id="{0C875A3F-D163-4D21-906E-859EEC6FDF0B}"/>
              </a:ext>
            </a:extLst>
          </p:cNvPr>
          <p:cNvSpPr txBox="1"/>
          <p:nvPr/>
        </p:nvSpPr>
        <p:spPr>
          <a:xfrm>
            <a:off x="752798" y="2871265"/>
            <a:ext cx="307111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solidFill>
                  <a:prstClr val="black"/>
                </a:solidFill>
                <a:latin typeface="Times New Roman" pitchFamily="18" charset="0"/>
                <a:cs typeface="Times New Roman" pitchFamily="18" charset="0"/>
              </a:rPr>
              <a:t>Сюжетно-ролевые игры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5EE3A41-447A-4469-A6B7-7C07BF7B8485}"/>
              </a:ext>
            </a:extLst>
          </p:cNvPr>
          <p:cNvSpPr txBox="1"/>
          <p:nvPr/>
        </p:nvSpPr>
        <p:spPr>
          <a:xfrm>
            <a:off x="5511986" y="2998477"/>
            <a:ext cx="3540927" cy="3484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solidFill>
                  <a:prstClr val="black"/>
                </a:solidFill>
                <a:latin typeface="Times New Roman" pitchFamily="18" charset="0"/>
                <a:cs typeface="Times New Roman" pitchFamily="18" charset="0"/>
              </a:rPr>
              <a:t>Праздник «Защитникам посвящается»</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Рисунок 16">
            <a:extLst>
              <a:ext uri="{FF2B5EF4-FFF2-40B4-BE49-F238E27FC236}">
                <a16:creationId xmlns:a16="http://schemas.microsoft.com/office/drawing/2014/main" id="{E080319E-00DD-43B1-9E7A-FA7F93B0409D}"/>
              </a:ext>
            </a:extLst>
          </p:cNvPr>
          <p:cNvPicPr>
            <a:picLocks noChangeAspect="1"/>
          </p:cNvPicPr>
          <p:nvPr/>
        </p:nvPicPr>
        <p:blipFill>
          <a:blip r:embed="rId6"/>
          <a:stretch>
            <a:fillRect/>
          </a:stretch>
        </p:blipFill>
        <p:spPr>
          <a:xfrm>
            <a:off x="5322876" y="3556422"/>
            <a:ext cx="3540927" cy="2657290"/>
          </a:xfrm>
          <a:prstGeom prst="rect">
            <a:avLst/>
          </a:prstGeom>
        </p:spPr>
      </p:pic>
      <p:sp>
        <p:nvSpPr>
          <p:cNvPr id="19" name="TextBox 18">
            <a:extLst>
              <a:ext uri="{FF2B5EF4-FFF2-40B4-BE49-F238E27FC236}">
                <a16:creationId xmlns:a16="http://schemas.microsoft.com/office/drawing/2014/main" id="{8D905443-2EA1-4244-9A3B-81508AB42E6C}"/>
              </a:ext>
            </a:extLst>
          </p:cNvPr>
          <p:cNvSpPr txBox="1"/>
          <p:nvPr/>
        </p:nvSpPr>
        <p:spPr>
          <a:xfrm>
            <a:off x="4755720" y="6423177"/>
            <a:ext cx="46752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solidFill>
                  <a:prstClr val="black"/>
                </a:solidFill>
                <a:latin typeface="Times New Roman" pitchFamily="18" charset="0"/>
                <a:cs typeface="Times New Roman" pitchFamily="18" charset="0"/>
              </a:rPr>
              <a:t>Спортивный досуг</a:t>
            </a: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ru-RU" sz="1600" dirty="0">
                <a:solidFill>
                  <a:prstClr val="black"/>
                </a:solidFill>
                <a:latin typeface="Times New Roman" pitchFamily="18" charset="0"/>
                <a:cs typeface="Times New Roman" pitchFamily="18" charset="0"/>
              </a:rPr>
              <a:t>Защитники</a:t>
            </a:r>
            <a:r>
              <a:rPr kumimoji="0" lang="ru-RU"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патриотический фон.jpg"/>
          <p:cNvPicPr>
            <a:picLocks noChangeAspect="1"/>
          </p:cNvPicPr>
          <p:nvPr/>
        </p:nvPicPr>
        <p:blipFill>
          <a:blip r:embed="rId2" cstate="print"/>
          <a:stretch>
            <a:fillRect/>
          </a:stretch>
        </p:blipFill>
        <p:spPr>
          <a:xfrm>
            <a:off x="0" y="0"/>
            <a:ext cx="9144000" cy="6858000"/>
          </a:xfrm>
          <a:prstGeom prst="rect">
            <a:avLst/>
          </a:prstGeom>
        </p:spPr>
      </p:pic>
      <p:sp>
        <p:nvSpPr>
          <p:cNvPr id="4" name="Прямоугольник 3"/>
          <p:cNvSpPr/>
          <p:nvPr/>
        </p:nvSpPr>
        <p:spPr>
          <a:xfrm>
            <a:off x="4932040" y="1028343"/>
            <a:ext cx="3744416" cy="369332"/>
          </a:xfrm>
          <a:prstGeom prst="rect">
            <a:avLst/>
          </a:prstGeom>
        </p:spPr>
        <p:txBody>
          <a:bodyPr wrap="square">
            <a:spAutoFit/>
          </a:bodyPr>
          <a:lstStyle/>
          <a:p>
            <a:r>
              <a:rPr lang="ru-RU" dirty="0"/>
              <a:t> </a:t>
            </a:r>
          </a:p>
        </p:txBody>
      </p:sp>
      <p:pic>
        <p:nvPicPr>
          <p:cNvPr id="2" name="Рисунок 1">
            <a:extLst>
              <a:ext uri="{FF2B5EF4-FFF2-40B4-BE49-F238E27FC236}">
                <a16:creationId xmlns:a16="http://schemas.microsoft.com/office/drawing/2014/main" id="{EA2D0E11-4558-4EFD-BA44-3AD9D70CC7DE}"/>
              </a:ext>
            </a:extLst>
          </p:cNvPr>
          <p:cNvPicPr>
            <a:picLocks noChangeAspect="1"/>
          </p:cNvPicPr>
          <p:nvPr/>
        </p:nvPicPr>
        <p:blipFill>
          <a:blip r:embed="rId3"/>
          <a:stretch>
            <a:fillRect/>
          </a:stretch>
        </p:blipFill>
        <p:spPr>
          <a:xfrm>
            <a:off x="4139952" y="260648"/>
            <a:ext cx="4749811" cy="2880320"/>
          </a:xfrm>
          <a:prstGeom prst="rect">
            <a:avLst/>
          </a:prstGeom>
        </p:spPr>
      </p:pic>
      <p:pic>
        <p:nvPicPr>
          <p:cNvPr id="8" name="Рисунок 7">
            <a:extLst>
              <a:ext uri="{FF2B5EF4-FFF2-40B4-BE49-F238E27FC236}">
                <a16:creationId xmlns:a16="http://schemas.microsoft.com/office/drawing/2014/main" id="{5FA02426-3D4D-46DE-B730-3328F00D7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1699" y="4121407"/>
            <a:ext cx="5148064" cy="2316629"/>
          </a:xfrm>
          <a:prstGeom prst="rect">
            <a:avLst/>
          </a:prstGeom>
        </p:spPr>
      </p:pic>
      <p:pic>
        <p:nvPicPr>
          <p:cNvPr id="13" name="Рисунок 12">
            <a:extLst>
              <a:ext uri="{FF2B5EF4-FFF2-40B4-BE49-F238E27FC236}">
                <a16:creationId xmlns:a16="http://schemas.microsoft.com/office/drawing/2014/main" id="{98AB3E21-9C2A-4E8B-A8CB-B7305C4E75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16" b="22194"/>
          <a:stretch/>
        </p:blipFill>
        <p:spPr>
          <a:xfrm>
            <a:off x="547365" y="260649"/>
            <a:ext cx="2728491" cy="4248471"/>
          </a:xfrm>
          <a:prstGeom prst="rect">
            <a:avLst/>
          </a:prstGeom>
        </p:spPr>
      </p:pic>
      <p:sp>
        <p:nvSpPr>
          <p:cNvPr id="15" name="TextBox 14">
            <a:extLst>
              <a:ext uri="{FF2B5EF4-FFF2-40B4-BE49-F238E27FC236}">
                <a16:creationId xmlns:a16="http://schemas.microsoft.com/office/drawing/2014/main" id="{D0EACB74-00C0-40A9-96D7-931E9A51B8CE}"/>
              </a:ext>
            </a:extLst>
          </p:cNvPr>
          <p:cNvSpPr txBox="1"/>
          <p:nvPr/>
        </p:nvSpPr>
        <p:spPr>
          <a:xfrm>
            <a:off x="845485" y="4941168"/>
            <a:ext cx="243037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solidFill>
                  <a:prstClr val="black"/>
                </a:solidFill>
                <a:latin typeface="Times New Roman" pitchFamily="18" charset="0"/>
                <a:cs typeface="Times New Roman" pitchFamily="18" charset="0"/>
              </a:rPr>
              <a:t>Выставка рисунков</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0832E0AF-89C0-45D4-A473-432E6DA05245}"/>
              </a:ext>
            </a:extLst>
          </p:cNvPr>
          <p:cNvSpPr txBox="1"/>
          <p:nvPr/>
        </p:nvSpPr>
        <p:spPr>
          <a:xfrm>
            <a:off x="4139952" y="3381508"/>
            <a:ext cx="46752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solidFill>
                  <a:prstClr val="black"/>
                </a:solidFill>
                <a:latin typeface="Times New Roman" pitchFamily="18" charset="0"/>
                <a:cs typeface="Times New Roman" pitchFamily="18" charset="0"/>
              </a:rPr>
              <a:t>Спортивный забег «Мы помним»</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патриотический фон.jpg"/>
          <p:cNvPicPr>
            <a:picLocks noChangeAspect="1"/>
          </p:cNvPicPr>
          <p:nvPr/>
        </p:nvPicPr>
        <p:blipFill>
          <a:blip r:embed="rId2" cstate="print"/>
          <a:stretch>
            <a:fillRect/>
          </a:stretch>
        </p:blipFill>
        <p:spPr>
          <a:xfrm>
            <a:off x="18226" y="-16044"/>
            <a:ext cx="9144000" cy="6858000"/>
          </a:xfrm>
          <a:prstGeom prst="rect">
            <a:avLst/>
          </a:prstGeom>
        </p:spPr>
      </p:pic>
      <p:sp>
        <p:nvSpPr>
          <p:cNvPr id="4" name="Прямоугольник 3"/>
          <p:cNvSpPr/>
          <p:nvPr/>
        </p:nvSpPr>
        <p:spPr>
          <a:xfrm>
            <a:off x="4932040" y="1028343"/>
            <a:ext cx="3744416" cy="369332"/>
          </a:xfrm>
          <a:prstGeom prst="rect">
            <a:avLst/>
          </a:prstGeom>
        </p:spPr>
        <p:txBody>
          <a:bodyPr wrap="square">
            <a:spAutoFit/>
          </a:bodyPr>
          <a:lstStyle/>
          <a:p>
            <a:r>
              <a:rPr lang="ru-RU" dirty="0"/>
              <a:t> </a:t>
            </a:r>
          </a:p>
        </p:txBody>
      </p:sp>
      <p:sp>
        <p:nvSpPr>
          <p:cNvPr id="6" name="Прямоугольник 5"/>
          <p:cNvSpPr/>
          <p:nvPr/>
        </p:nvSpPr>
        <p:spPr>
          <a:xfrm>
            <a:off x="875321" y="389258"/>
            <a:ext cx="7776864" cy="707886"/>
          </a:xfrm>
          <a:prstGeom prst="rect">
            <a:avLst/>
          </a:prstGeom>
        </p:spPr>
        <p:txBody>
          <a:bodyPr wrap="square">
            <a:spAutoFit/>
          </a:bodyPr>
          <a:lstStyle/>
          <a:p>
            <a:pPr algn="ctr"/>
            <a:r>
              <a:rPr lang="ru-RU" sz="2000" dirty="0">
                <a:latin typeface="Times New Roman" pitchFamily="18" charset="0"/>
                <a:cs typeface="Times New Roman" pitchFamily="18" charset="0"/>
              </a:rPr>
              <a:t>Дети знакомятся с историей своего поселка, с героями-земляками. Один из таких героев - А.В. Гуменюк. </a:t>
            </a:r>
            <a:endParaRPr lang="ru-RU" sz="2000" dirty="0"/>
          </a:p>
        </p:txBody>
      </p:sp>
      <p:pic>
        <p:nvPicPr>
          <p:cNvPr id="9" name="Picture 3"/>
          <p:cNvPicPr>
            <a:picLocks noChangeAspect="1" noChangeArrowheads="1"/>
          </p:cNvPicPr>
          <p:nvPr/>
        </p:nvPicPr>
        <p:blipFill>
          <a:blip r:embed="rId3" cstate="print"/>
          <a:srcRect/>
          <a:stretch>
            <a:fillRect/>
          </a:stretch>
        </p:blipFill>
        <p:spPr bwMode="auto">
          <a:xfrm>
            <a:off x="3359597" y="2218001"/>
            <a:ext cx="2808312" cy="3851899"/>
          </a:xfrm>
          <a:prstGeom prst="rect">
            <a:avLst/>
          </a:prstGeom>
          <a:solidFill>
            <a:srgbClr val="0070C0"/>
          </a:solidFill>
          <a:ln>
            <a:solidFill>
              <a:srgbClr val="0070C0"/>
            </a:solidFill>
          </a:ln>
          <a:effectLst>
            <a:softEdge rad="112500"/>
          </a:effectLst>
        </p:spPr>
      </p:pic>
      <p:pic>
        <p:nvPicPr>
          <p:cNvPr id="7" name="Рисунок 6" descr="школа1jpg.jpg"/>
          <p:cNvPicPr>
            <a:picLocks noChangeAspect="1"/>
          </p:cNvPicPr>
          <p:nvPr/>
        </p:nvPicPr>
        <p:blipFill>
          <a:blip r:embed="rId4" cstate="print"/>
          <a:stretch>
            <a:fillRect/>
          </a:stretch>
        </p:blipFill>
        <p:spPr>
          <a:xfrm>
            <a:off x="186531" y="3837246"/>
            <a:ext cx="3180819" cy="2103317"/>
          </a:xfrm>
          <a:prstGeom prst="rect">
            <a:avLst/>
          </a:prstGeom>
          <a:solidFill>
            <a:srgbClr val="0070C0"/>
          </a:solidFill>
          <a:ln>
            <a:solidFill>
              <a:srgbClr val="0070C0"/>
            </a:solidFill>
          </a:ln>
        </p:spPr>
      </p:pic>
      <p:sp>
        <p:nvSpPr>
          <p:cNvPr id="10" name="TextBox 9">
            <a:extLst>
              <a:ext uri="{FF2B5EF4-FFF2-40B4-BE49-F238E27FC236}">
                <a16:creationId xmlns:a16="http://schemas.microsoft.com/office/drawing/2014/main" id="{9DC65B85-6BA8-4842-8004-184FF823411C}"/>
              </a:ext>
            </a:extLst>
          </p:cNvPr>
          <p:cNvSpPr txBox="1"/>
          <p:nvPr/>
        </p:nvSpPr>
        <p:spPr>
          <a:xfrm>
            <a:off x="323528" y="1479178"/>
            <a:ext cx="8232381" cy="584775"/>
          </a:xfrm>
          <a:prstGeom prst="rect">
            <a:avLst/>
          </a:prstGeom>
          <a:noFill/>
        </p:spPr>
        <p:txBody>
          <a:bodyPr wrap="square">
            <a:spAutoFit/>
          </a:bodyPr>
          <a:lstStyle/>
          <a:p>
            <a:pPr algn="ctr"/>
            <a:r>
              <a:rPr lang="ru-RU" sz="1600" dirty="0">
                <a:latin typeface="Times New Roman" panose="02020603050405020304" pitchFamily="18" charset="0"/>
                <a:cs typeface="Times New Roman" panose="02020603050405020304" pitchFamily="18" charset="0"/>
              </a:rPr>
              <a:t>В школе № 97, где учился Александр, бережно хранят память о своем выпускнике.                С декабря 2011 года школа носит имя отважного офицера.</a:t>
            </a:r>
          </a:p>
        </p:txBody>
      </p:sp>
      <p:pic>
        <p:nvPicPr>
          <p:cNvPr id="11" name="Рисунок 10">
            <a:extLst>
              <a:ext uri="{FF2B5EF4-FFF2-40B4-BE49-F238E27FC236}">
                <a16:creationId xmlns:a16="http://schemas.microsoft.com/office/drawing/2014/main" id="{A93B678C-1E07-4985-A0AF-FEFBEF6AA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185" y="2490856"/>
            <a:ext cx="2615995" cy="3487994"/>
          </a:xfrm>
          <a:prstGeom prst="rect">
            <a:avLst/>
          </a:prstGeom>
        </p:spPr>
      </p:pic>
      <p:sp>
        <p:nvSpPr>
          <p:cNvPr id="13" name="TextBox 12">
            <a:extLst>
              <a:ext uri="{FF2B5EF4-FFF2-40B4-BE49-F238E27FC236}">
                <a16:creationId xmlns:a16="http://schemas.microsoft.com/office/drawing/2014/main" id="{36B8F570-006E-43DD-9589-005E8EA9A031}"/>
              </a:ext>
            </a:extLst>
          </p:cNvPr>
          <p:cNvSpPr txBox="1"/>
          <p:nvPr/>
        </p:nvSpPr>
        <p:spPr>
          <a:xfrm>
            <a:off x="295022" y="6084021"/>
            <a:ext cx="8677649" cy="3847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900" dirty="0">
                <a:solidFill>
                  <a:prstClr val="black"/>
                </a:solidFill>
                <a:latin typeface="Times New Roman" panose="02020603050405020304" pitchFamily="18" charset="0"/>
                <a:cs typeface="Times New Roman" panose="02020603050405020304" pitchFamily="18" charset="0"/>
              </a:rPr>
              <a:t>Экскурсия в МАОУ СОШ № 97 </a:t>
            </a:r>
            <a:r>
              <a:rPr lang="ru-RU" sz="1900" dirty="0" err="1">
                <a:solidFill>
                  <a:prstClr val="black"/>
                </a:solidFill>
                <a:latin typeface="Times New Roman" panose="02020603050405020304" pitchFamily="18" charset="0"/>
                <a:cs typeface="Times New Roman" panose="02020603050405020304" pitchFamily="18" charset="0"/>
              </a:rPr>
              <a:t>им.А.В.Гуменюка</a:t>
            </a:r>
            <a:endParaRPr kumimoji="0" lang="ru-RU"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патриотический фон.jpg"/>
          <p:cNvPicPr>
            <a:picLocks noChangeAspect="1"/>
          </p:cNvPicPr>
          <p:nvPr/>
        </p:nvPicPr>
        <p:blipFill>
          <a:blip r:embed="rId2" cstate="print"/>
          <a:stretch>
            <a:fillRect/>
          </a:stretch>
        </p:blipFill>
        <p:spPr>
          <a:xfrm>
            <a:off x="1096" y="-5690"/>
            <a:ext cx="9144000" cy="6858000"/>
          </a:xfrm>
          <a:prstGeom prst="rect">
            <a:avLst/>
          </a:prstGeom>
        </p:spPr>
      </p:pic>
      <p:sp>
        <p:nvSpPr>
          <p:cNvPr id="4" name="Прямоугольник 3"/>
          <p:cNvSpPr/>
          <p:nvPr/>
        </p:nvSpPr>
        <p:spPr>
          <a:xfrm>
            <a:off x="4932040" y="1028343"/>
            <a:ext cx="3744416" cy="369332"/>
          </a:xfrm>
          <a:prstGeom prst="rect">
            <a:avLst/>
          </a:prstGeom>
        </p:spPr>
        <p:txBody>
          <a:bodyPr wrap="square">
            <a:spAutoFit/>
          </a:bodyPr>
          <a:lstStyle/>
          <a:p>
            <a:r>
              <a:rPr lang="ru-RU" dirty="0"/>
              <a:t> </a:t>
            </a:r>
          </a:p>
        </p:txBody>
      </p:sp>
      <p:pic>
        <p:nvPicPr>
          <p:cNvPr id="9" name="Рисунок 8" descr="музей3.jpg"/>
          <p:cNvPicPr>
            <a:picLocks noChangeAspect="1"/>
          </p:cNvPicPr>
          <p:nvPr/>
        </p:nvPicPr>
        <p:blipFill>
          <a:blip r:embed="rId3" cstate="print"/>
          <a:stretch>
            <a:fillRect/>
          </a:stretch>
        </p:blipFill>
        <p:spPr>
          <a:xfrm>
            <a:off x="5276897" y="1277021"/>
            <a:ext cx="3486751" cy="4649001"/>
          </a:xfrm>
          <a:prstGeom prst="rect">
            <a:avLst/>
          </a:prstGeom>
          <a:solidFill>
            <a:srgbClr val="0070C0"/>
          </a:solidFill>
        </p:spPr>
      </p:pic>
      <p:pic>
        <p:nvPicPr>
          <p:cNvPr id="10" name="Рисунок 9" descr="музей4.jpg"/>
          <p:cNvPicPr>
            <a:picLocks noChangeAspect="1"/>
          </p:cNvPicPr>
          <p:nvPr/>
        </p:nvPicPr>
        <p:blipFill>
          <a:blip r:embed="rId4" cstate="print"/>
          <a:stretch>
            <a:fillRect/>
          </a:stretch>
        </p:blipFill>
        <p:spPr>
          <a:xfrm>
            <a:off x="398050" y="1279746"/>
            <a:ext cx="4477165" cy="2518405"/>
          </a:xfrm>
          <a:prstGeom prst="rect">
            <a:avLst/>
          </a:prstGeom>
          <a:ln>
            <a:solidFill>
              <a:srgbClr val="0070C0"/>
            </a:solidFill>
          </a:ln>
        </p:spPr>
      </p:pic>
      <p:sp>
        <p:nvSpPr>
          <p:cNvPr id="2" name="Прямоугольник 1"/>
          <p:cNvSpPr/>
          <p:nvPr/>
        </p:nvSpPr>
        <p:spPr>
          <a:xfrm>
            <a:off x="1403648" y="179121"/>
            <a:ext cx="612068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400" dirty="0">
                <a:latin typeface="Times New Roman" pitchFamily="18" charset="0"/>
                <a:cs typeface="Times New Roman" pitchFamily="18" charset="0"/>
              </a:rPr>
              <a:t>Музей МАОУ СОШ </a:t>
            </a:r>
            <a:r>
              <a:rPr lang="ru-RU" sz="2400" dirty="0" err="1">
                <a:latin typeface="Times New Roman" pitchFamily="18" charset="0"/>
                <a:cs typeface="Times New Roman" pitchFamily="18" charset="0"/>
              </a:rPr>
              <a:t>им.А.В.Гуменюка</a:t>
            </a:r>
            <a:r>
              <a:rPr lang="ru-RU" sz="2400" dirty="0">
                <a:latin typeface="Times New Roman" pitchFamily="18" charset="0"/>
                <a:cs typeface="Times New Roman" pitchFamily="18" charset="0"/>
              </a:rPr>
              <a:t> №97 </a:t>
            </a:r>
            <a:endParaRPr lang="ru-RU" sz="2400" dirty="0"/>
          </a:p>
        </p:txBody>
      </p:sp>
      <p:sp>
        <p:nvSpPr>
          <p:cNvPr id="12" name="TextBox 11">
            <a:extLst>
              <a:ext uri="{FF2B5EF4-FFF2-40B4-BE49-F238E27FC236}">
                <a16:creationId xmlns:a16="http://schemas.microsoft.com/office/drawing/2014/main" id="{C7A720C2-70A9-4874-9342-312CDD4895E9}"/>
              </a:ext>
            </a:extLst>
          </p:cNvPr>
          <p:cNvSpPr txBox="1"/>
          <p:nvPr/>
        </p:nvSpPr>
        <p:spPr>
          <a:xfrm>
            <a:off x="294031" y="4437112"/>
            <a:ext cx="4926041" cy="1077218"/>
          </a:xfrm>
          <a:prstGeom prst="rect">
            <a:avLst/>
          </a:prstGeom>
          <a:noFill/>
        </p:spPr>
        <p:txBody>
          <a:bodyPr wrap="square">
            <a:spAutoFit/>
          </a:bodyPr>
          <a:lstStyle/>
          <a:p>
            <a:pPr algn="just"/>
            <a:r>
              <a:rPr lang="ru-RU" sz="1600" dirty="0">
                <a:latin typeface="Times New Roman" panose="02020603050405020304" pitchFamily="18" charset="0"/>
                <a:cs typeface="Times New Roman" panose="02020603050405020304" pitchFamily="18" charset="0"/>
              </a:rPr>
              <a:t>В школьном музее ребята познакомились с биографией героя-земляка. </a:t>
            </a:r>
          </a:p>
          <a:p>
            <a:pPr algn="just"/>
            <a:r>
              <a:rPr lang="ru-RU" sz="1600" dirty="0">
                <a:latin typeface="Times New Roman" panose="02020603050405020304" pitchFamily="18" charset="0"/>
                <a:cs typeface="Times New Roman" panose="02020603050405020304" pitchFamily="18" charset="0"/>
              </a:rPr>
              <a:t>В музее собрано немало фотографий, воспоминаний его одноклассников, учителей, сослуживцев.</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525513-C0F4-4E7B-8CEB-70DA1F78D4D7}"/>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66A9E8B-32C2-458B-B95F-79931D1456F6}"/>
              </a:ext>
            </a:extLst>
          </p:cNvPr>
          <p:cNvSpPr>
            <a:spLocks noGrp="1"/>
          </p:cNvSpPr>
          <p:nvPr>
            <p:ph idx="1"/>
          </p:nvPr>
        </p:nvSpPr>
        <p:spPr/>
        <p:txBody>
          <a:bodyPr>
            <a:normAutofit fontScale="70000" lnSpcReduction="20000"/>
          </a:bodyPr>
          <a:lstStyle/>
          <a:p>
            <a:r>
              <a:rPr lang="ru-RU" b="1" i="0" cap="all" dirty="0">
                <a:solidFill>
                  <a:srgbClr val="FFFFFF"/>
                </a:solidFill>
                <a:effectLst/>
                <a:latin typeface="Roboto"/>
              </a:rPr>
              <a:t>ОБНОВЛЕННОЙ МЕМОРИАЛЬНОЙ ОБНОВЛЕННОЙ МЕМОРИАЛЬНОЙ СТЕНЫ ПАМЯТИ АЛЕКСАНДРА ВАЛЕНТИНОВИЧА ГУМЕНЮКА, ВЫПУСКНИКА ШКОЛЫ, ОФИЦЕРА СПЕЦПОДРАЗДЕЛЕНИЯ «АЛЬФА», ПОГИБШЕГО ПРИ ОБНОВЛЕННОЙ МЕМОРИАЛЬНОЙ СТЕНЫ ПАМЯТИ АЛЕКСАНДРА ВАЛЕНТИНОВИЧА ГУМЕНЮКА, ВЫПУСКНИКА ШКОЛЫ, ОФИЦЕРА СПЕЦПОДРАЗДЕЛЕНИЯ «АЛЬФА», ПОГИБШЕГО ПРИ ИСПОЛНЕНИИ СЛУЖЕБНЫХ ОБЯЗАННОСТЕЙ В ГРОЗНОМ В МАЕ 2001 ГОДА.ИСПОЛНЕНИИ СЛУЖЕБНЫХ ОБЯЗАННОСТЕЙ В ГРОЗНОМ В МАЕ 2001 ГОДА.СТЕНЫ ПАМЯТИ АЛЕКСАНДРА ВАЛЕНТИНОВИЧА ГУМЕНЮКА, ВЫПУСКНИКА ШКОЛЫ, ОФИЦЕРА СПЕЦПОДРАЗДЕЛЕНИЯ «АЛЬФА», ПОГИБШЕГО ПРИ ИСПОЛНЕНИИ СЛУЖЕБНЫХ ОБЯЗАННОСТЕЙ В ГРОЗНОМ В МАЕ 2001 ГОДА.</a:t>
            </a:r>
            <a:endParaRPr lang="ru-RU" dirty="0"/>
          </a:p>
        </p:txBody>
      </p:sp>
      <p:sp>
        <p:nvSpPr>
          <p:cNvPr id="5" name="TextBox 4">
            <a:extLst>
              <a:ext uri="{FF2B5EF4-FFF2-40B4-BE49-F238E27FC236}">
                <a16:creationId xmlns:a16="http://schemas.microsoft.com/office/drawing/2014/main" id="{530E9A3C-01BE-4C68-A7F0-21895BC6CC1E}"/>
              </a:ext>
            </a:extLst>
          </p:cNvPr>
          <p:cNvSpPr txBox="1"/>
          <p:nvPr/>
        </p:nvSpPr>
        <p:spPr>
          <a:xfrm>
            <a:off x="2286000" y="2274838"/>
            <a:ext cx="4572000" cy="2308324"/>
          </a:xfrm>
          <a:prstGeom prst="rect">
            <a:avLst/>
          </a:prstGeom>
          <a:noFill/>
        </p:spPr>
        <p:txBody>
          <a:bodyPr wrap="square">
            <a:spAutoFit/>
          </a:bodyPr>
          <a:lstStyle/>
          <a:p>
            <a:r>
              <a:rPr lang="ru-RU" b="1" i="0" cap="all" dirty="0">
                <a:solidFill>
                  <a:srgbClr val="FFFFFF"/>
                </a:solidFill>
                <a:effectLst/>
                <a:latin typeface="Roboto"/>
              </a:rPr>
              <a:t>ОБНОВЛЕННОЙ МЕМОРИАЛЬНОЙ СТЕНЫ ПАМЯТИ АЛЕКСАНДРА ВАЛЕНТИНОВИЧА ГУМЕНЮКА, ВЫПУСКНИКА ШКОЛЫ, ОФИЦЕРА СПЕЦПОДРАЗДЕЛЕНИЯ «АЛЬФА», ПОГИБШЕГО ПРИ ИСПОЛНЕНИИ СЛУЖЕБНЫХ ОБЯЗАННОСТЕЙ В ГРОЗНОМ В МАЕ 2001 ГОДА.</a:t>
            </a:r>
            <a:endParaRPr lang="ru-RU" dirty="0"/>
          </a:p>
        </p:txBody>
      </p:sp>
      <p:pic>
        <p:nvPicPr>
          <p:cNvPr id="6" name="Рисунок 5">
            <a:extLst>
              <a:ext uri="{FF2B5EF4-FFF2-40B4-BE49-F238E27FC236}">
                <a16:creationId xmlns:a16="http://schemas.microsoft.com/office/drawing/2014/main" id="{2E730022-C8AE-4759-9EBB-1C5E03A7E082}"/>
              </a:ext>
            </a:extLst>
          </p:cNvPr>
          <p:cNvPicPr>
            <a:picLocks noChangeAspect="1"/>
          </p:cNvPicPr>
          <p:nvPr/>
        </p:nvPicPr>
        <p:blipFill>
          <a:blip r:embed="rId2"/>
          <a:stretch>
            <a:fillRect/>
          </a:stretch>
        </p:blipFill>
        <p:spPr>
          <a:xfrm>
            <a:off x="15566" y="-121421"/>
            <a:ext cx="9144000" cy="6857999"/>
          </a:xfrm>
          <a:prstGeom prst="rect">
            <a:avLst/>
          </a:prstGeom>
        </p:spPr>
      </p:pic>
      <p:pic>
        <p:nvPicPr>
          <p:cNvPr id="7" name="Рисунок 6">
            <a:extLst>
              <a:ext uri="{FF2B5EF4-FFF2-40B4-BE49-F238E27FC236}">
                <a16:creationId xmlns:a16="http://schemas.microsoft.com/office/drawing/2014/main" id="{E8DB29F4-93FC-4FE6-B058-4637FD559A3F}"/>
              </a:ext>
            </a:extLst>
          </p:cNvPr>
          <p:cNvPicPr>
            <a:picLocks noChangeAspect="1"/>
          </p:cNvPicPr>
          <p:nvPr/>
        </p:nvPicPr>
        <p:blipFill>
          <a:blip r:embed="rId3"/>
          <a:stretch>
            <a:fillRect/>
          </a:stretch>
        </p:blipFill>
        <p:spPr>
          <a:xfrm>
            <a:off x="2294949" y="1096339"/>
            <a:ext cx="4254756" cy="3194487"/>
          </a:xfrm>
          <a:prstGeom prst="rect">
            <a:avLst/>
          </a:prstGeom>
        </p:spPr>
      </p:pic>
      <p:sp>
        <p:nvSpPr>
          <p:cNvPr id="9" name="TextBox 8">
            <a:extLst>
              <a:ext uri="{FF2B5EF4-FFF2-40B4-BE49-F238E27FC236}">
                <a16:creationId xmlns:a16="http://schemas.microsoft.com/office/drawing/2014/main" id="{8F7EAF78-197E-468C-AF2D-8A10103708A1}"/>
              </a:ext>
            </a:extLst>
          </p:cNvPr>
          <p:cNvSpPr txBox="1"/>
          <p:nvPr/>
        </p:nvSpPr>
        <p:spPr>
          <a:xfrm>
            <a:off x="611560" y="5171574"/>
            <a:ext cx="8075240" cy="1107996"/>
          </a:xfrm>
          <a:prstGeom prst="rect">
            <a:avLst/>
          </a:prstGeom>
          <a:noFill/>
        </p:spPr>
        <p:txBody>
          <a:bodyPr wrap="square">
            <a:spAutoFit/>
          </a:bodyPr>
          <a:lstStyle/>
          <a:p>
            <a:pPr algn="just"/>
            <a:r>
              <a:rPr lang="ru-RU" sz="1600" i="0" cap="all" dirty="0" err="1">
                <a:effectLst/>
                <a:latin typeface="Times New Roman" panose="02020603050405020304" pitchFamily="18" charset="0"/>
                <a:cs typeface="Times New Roman" panose="02020603050405020304" pitchFamily="18" charset="0"/>
              </a:rPr>
              <a:t>МЕМОРИАЛЬНая</a:t>
            </a:r>
            <a:r>
              <a:rPr lang="ru-RU" sz="1600" i="0" cap="all" dirty="0">
                <a:effectLst/>
                <a:latin typeface="Times New Roman" panose="02020603050405020304" pitchFamily="18" charset="0"/>
                <a:cs typeface="Times New Roman" panose="02020603050405020304" pitchFamily="18" charset="0"/>
              </a:rPr>
              <a:t> </a:t>
            </a:r>
            <a:r>
              <a:rPr lang="ru-RU" sz="1600" i="0" cap="all" dirty="0" err="1">
                <a:effectLst/>
                <a:latin typeface="Times New Roman" panose="02020603050405020304" pitchFamily="18" charset="0"/>
                <a:cs typeface="Times New Roman" panose="02020603050405020304" pitchFamily="18" charset="0"/>
              </a:rPr>
              <a:t>СТЕНа</a:t>
            </a:r>
            <a:r>
              <a:rPr lang="ru-RU" sz="1600" i="0" cap="all" dirty="0">
                <a:effectLst/>
                <a:latin typeface="Times New Roman" panose="02020603050405020304" pitchFamily="18" charset="0"/>
                <a:cs typeface="Times New Roman" panose="02020603050405020304" pitchFamily="18" charset="0"/>
              </a:rPr>
              <a:t> ПАМЯТИ АЛЕКСАНДРА ВАЛЕНТИНОВИЧА ГУМЕНЮКА, ВЫПУСКНИКА ШКОЛЫ, ОФИЦЕРА СПЕЦПОДРАЗДЕЛЕНИЯ «АЛЬФА», ПОГИБШЕГО ПРИ ИСПОЛНЕНИИ СЛУЖЕБНЫХ ОБЯЗАННОСТЕЙ В ГРОЗНОМ В МАЕ 2001 ГОДА</a:t>
            </a:r>
            <a:r>
              <a:rPr lang="ru-RU" b="1" i="0" cap="all" dirty="0">
                <a:solidFill>
                  <a:srgbClr val="FFFFFF"/>
                </a:solidFill>
                <a:effectLst/>
                <a:latin typeface="Roboto"/>
              </a:rPr>
              <a:t>.</a:t>
            </a:r>
            <a:endParaRPr lang="ru-RU" dirty="0"/>
          </a:p>
        </p:txBody>
      </p:sp>
      <p:pic>
        <p:nvPicPr>
          <p:cNvPr id="10" name="Рисунок 9">
            <a:extLst>
              <a:ext uri="{FF2B5EF4-FFF2-40B4-BE49-F238E27FC236}">
                <a16:creationId xmlns:a16="http://schemas.microsoft.com/office/drawing/2014/main" id="{2E601874-3212-4221-B970-96B3C6BE5C14}"/>
              </a:ext>
            </a:extLst>
          </p:cNvPr>
          <p:cNvPicPr>
            <a:picLocks noChangeAspect="1"/>
          </p:cNvPicPr>
          <p:nvPr/>
        </p:nvPicPr>
        <p:blipFill>
          <a:blip r:embed="rId4"/>
          <a:stretch>
            <a:fillRect/>
          </a:stretch>
        </p:blipFill>
        <p:spPr>
          <a:xfrm>
            <a:off x="280133" y="1056615"/>
            <a:ext cx="1839726" cy="2496033"/>
          </a:xfrm>
          <a:prstGeom prst="rect">
            <a:avLst/>
          </a:prstGeom>
        </p:spPr>
      </p:pic>
      <p:pic>
        <p:nvPicPr>
          <p:cNvPr id="11" name="Рисунок 10">
            <a:extLst>
              <a:ext uri="{FF2B5EF4-FFF2-40B4-BE49-F238E27FC236}">
                <a16:creationId xmlns:a16="http://schemas.microsoft.com/office/drawing/2014/main" id="{406F6244-EACD-46E7-82F6-2EE6548E0372}"/>
              </a:ext>
            </a:extLst>
          </p:cNvPr>
          <p:cNvPicPr>
            <a:picLocks noChangeAspect="1"/>
          </p:cNvPicPr>
          <p:nvPr/>
        </p:nvPicPr>
        <p:blipFill>
          <a:blip r:embed="rId5"/>
          <a:stretch>
            <a:fillRect/>
          </a:stretch>
        </p:blipFill>
        <p:spPr>
          <a:xfrm>
            <a:off x="6549705" y="979445"/>
            <a:ext cx="2444879" cy="2572161"/>
          </a:xfrm>
          <a:prstGeom prst="rect">
            <a:avLst/>
          </a:prstGeom>
          <a:ln>
            <a:noFill/>
          </a:ln>
          <a:effectLst>
            <a:softEdge rad="112500"/>
          </a:effectLst>
        </p:spPr>
      </p:pic>
      <p:sp>
        <p:nvSpPr>
          <p:cNvPr id="13" name="TextBox 12">
            <a:extLst>
              <a:ext uri="{FF2B5EF4-FFF2-40B4-BE49-F238E27FC236}">
                <a16:creationId xmlns:a16="http://schemas.microsoft.com/office/drawing/2014/main" id="{D48B2A99-A815-40E7-98BB-2B526996AD16}"/>
              </a:ext>
            </a:extLst>
          </p:cNvPr>
          <p:cNvSpPr txBox="1"/>
          <p:nvPr/>
        </p:nvSpPr>
        <p:spPr>
          <a:xfrm>
            <a:off x="2368344" y="200723"/>
            <a:ext cx="4675238" cy="400110"/>
          </a:xfrm>
          <a:prstGeom prst="rect">
            <a:avLst/>
          </a:prstGeom>
          <a:noFill/>
        </p:spPr>
        <p:txBody>
          <a:bodyPr wrap="square">
            <a:spAutoFit/>
          </a:bodyPr>
          <a:lstStyle/>
          <a:p>
            <a:pPr algn="ctr"/>
            <a:r>
              <a:rPr lang="ru-RU" sz="2000" b="1" dirty="0">
                <a:solidFill>
                  <a:prstClr val="black"/>
                </a:solidFill>
                <a:latin typeface="Times New Roman" panose="02020603050405020304" pitchFamily="18" charset="0"/>
                <a:cs typeface="Times New Roman" panose="02020603050405020304" pitchFamily="18" charset="0"/>
              </a:rPr>
              <a:t>Мемориальная стена памяти</a:t>
            </a: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ru-RU" sz="2400" b="1" dirty="0"/>
          </a:p>
        </p:txBody>
      </p:sp>
      <p:sp>
        <p:nvSpPr>
          <p:cNvPr id="15" name="TextBox 14">
            <a:extLst>
              <a:ext uri="{FF2B5EF4-FFF2-40B4-BE49-F238E27FC236}">
                <a16:creationId xmlns:a16="http://schemas.microsoft.com/office/drawing/2014/main" id="{A5AEABE0-7AAE-46B7-A04D-788D6EE4A304}"/>
              </a:ext>
            </a:extLst>
          </p:cNvPr>
          <p:cNvSpPr txBox="1"/>
          <p:nvPr/>
        </p:nvSpPr>
        <p:spPr>
          <a:xfrm>
            <a:off x="5296258" y="4352390"/>
            <a:ext cx="3698326"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Указом Президента Российской Федерации от 18 июня 2001 года № 731с старший лейтенант Гуменюк А.В. награжден орденом Мужества (посмертно). </a:t>
            </a:r>
          </a:p>
        </p:txBody>
      </p:sp>
    </p:spTree>
    <p:extLst>
      <p:ext uri="{BB962C8B-B14F-4D97-AF65-F5344CB8AC3E}">
        <p14:creationId xmlns:p14="http://schemas.microsoft.com/office/powerpoint/2010/main" val="226288025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809</Words>
  <Application>Microsoft Office PowerPoint</Application>
  <PresentationFormat>Экран (4:3)</PresentationFormat>
  <Paragraphs>64</Paragraphs>
  <Slides>10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Calibri</vt:lpstr>
      <vt:lpstr>PT Sans</vt:lpstr>
      <vt:lpstr>Roboto</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LENOVO</cp:lastModifiedBy>
  <cp:revision>33</cp:revision>
  <dcterms:created xsi:type="dcterms:W3CDTF">2023-04-07T10:38:56Z</dcterms:created>
  <dcterms:modified xsi:type="dcterms:W3CDTF">2023-04-09T14:44:30Z</dcterms:modified>
</cp:coreProperties>
</file>