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vara" initials="V" lastIdx="6" clrIdx="0">
    <p:extLst>
      <p:ext uri="{19B8F6BF-5375-455C-9EA6-DF929625EA0E}">
        <p15:presenceInfo xmlns:p15="http://schemas.microsoft.com/office/powerpoint/2012/main" userId="Varv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758DA-9AAC-4EED-904B-41C416A2C36C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96BAC43-65FA-4527-8F4E-8E803CBE1E13}">
      <dgm:prSet phldrT="[Текст]"/>
      <dgm:spPr/>
      <dgm:t>
        <a:bodyPr/>
        <a:lstStyle/>
        <a:p>
          <a:pPr algn="ctr"/>
          <a:r>
            <a:rPr lang="ru-RU" b="1" dirty="0">
              <a:solidFill>
                <a:srgbClr val="002060"/>
              </a:solidFill>
              <a:cs typeface="Times New Roman" pitchFamily="18" charset="0"/>
            </a:rPr>
            <a:t>ФГОС ДО</a:t>
          </a:r>
          <a:endParaRPr lang="ru-RU" dirty="0">
            <a:solidFill>
              <a:srgbClr val="002060"/>
            </a:solidFill>
          </a:endParaRPr>
        </a:p>
      </dgm:t>
    </dgm:pt>
    <dgm:pt modelId="{5C52EFA1-A3DD-4D44-BD9B-09C336AA985B}" type="parTrans" cxnId="{CD7F801F-FC66-4F5F-9AEC-BF54A348BFD4}">
      <dgm:prSet/>
      <dgm:spPr/>
      <dgm:t>
        <a:bodyPr/>
        <a:lstStyle/>
        <a:p>
          <a:endParaRPr lang="ru-RU"/>
        </a:p>
      </dgm:t>
    </dgm:pt>
    <dgm:pt modelId="{A4FF66C7-3797-485A-824E-96BA58C7B59F}" type="sibTrans" cxnId="{CD7F801F-FC66-4F5F-9AEC-BF54A348BFD4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B9F39954-2CC5-4A20-A052-E559B3A4A580}">
      <dgm:prSet phldrT="[Текст]"/>
      <dgm:spPr/>
      <dgm:t>
        <a:bodyPr/>
        <a:lstStyle/>
        <a:p>
          <a:pPr algn="ctr"/>
          <a:r>
            <a:rPr lang="ru-RU" b="1" dirty="0">
              <a:solidFill>
                <a:srgbClr val="002060"/>
              </a:solidFill>
              <a:cs typeface="Times New Roman" pitchFamily="18" charset="0"/>
            </a:rPr>
            <a:t>Позитивная социализация</a:t>
          </a:r>
          <a:endParaRPr lang="ru-RU" dirty="0">
            <a:solidFill>
              <a:srgbClr val="002060"/>
            </a:solidFill>
          </a:endParaRPr>
        </a:p>
      </dgm:t>
    </dgm:pt>
    <dgm:pt modelId="{60468C4F-4DC7-4167-BCDE-73718948C6F3}" type="parTrans" cxnId="{FF54253F-45C2-4186-9E3D-571D68D88541}">
      <dgm:prSet/>
      <dgm:spPr/>
      <dgm:t>
        <a:bodyPr/>
        <a:lstStyle/>
        <a:p>
          <a:endParaRPr lang="ru-RU"/>
        </a:p>
      </dgm:t>
    </dgm:pt>
    <dgm:pt modelId="{C0926844-248F-4351-A6F9-7A21EAE1C40B}" type="sibTrans" cxnId="{FF54253F-45C2-4186-9E3D-571D68D88541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4F38D8DA-D708-4CC7-8D12-8A40CE785A98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1" dirty="0">
              <a:solidFill>
                <a:srgbClr val="002060"/>
              </a:solidFill>
              <a:cs typeface="Times New Roman" pitchFamily="18" charset="0"/>
            </a:rPr>
            <a:t>Игровая деятельность </a:t>
          </a:r>
          <a:endParaRPr lang="ru-RU" dirty="0">
            <a:solidFill>
              <a:srgbClr val="002060"/>
            </a:solidFill>
          </a:endParaRPr>
        </a:p>
      </dgm:t>
    </dgm:pt>
    <dgm:pt modelId="{2A9E8BEA-DA06-44EB-8C0C-2046A4FEC36F}" type="parTrans" cxnId="{0322539B-28A8-4A25-83A1-4DF62E392260}">
      <dgm:prSet/>
      <dgm:spPr/>
      <dgm:t>
        <a:bodyPr/>
        <a:lstStyle/>
        <a:p>
          <a:endParaRPr lang="ru-RU"/>
        </a:p>
      </dgm:t>
    </dgm:pt>
    <dgm:pt modelId="{B9249E0A-FAB5-45BB-B58F-223190FAA29C}" type="sibTrans" cxnId="{0322539B-28A8-4A25-83A1-4DF62E392260}">
      <dgm:prSet/>
      <dgm:spPr/>
      <dgm:t>
        <a:bodyPr/>
        <a:lstStyle/>
        <a:p>
          <a:endParaRPr lang="ru-RU"/>
        </a:p>
      </dgm:t>
    </dgm:pt>
    <dgm:pt modelId="{4835D5D7-48D1-4B6A-8C34-95A20901D055}" type="pres">
      <dgm:prSet presAssocID="{D5F758DA-9AAC-4EED-904B-41C416A2C36C}" presName="outerComposite" presStyleCnt="0">
        <dgm:presLayoutVars>
          <dgm:chMax val="5"/>
          <dgm:dir/>
          <dgm:resizeHandles val="exact"/>
        </dgm:presLayoutVars>
      </dgm:prSet>
      <dgm:spPr/>
    </dgm:pt>
    <dgm:pt modelId="{B9B74A7F-C9D0-40BB-9C78-A5336614C227}" type="pres">
      <dgm:prSet presAssocID="{D5F758DA-9AAC-4EED-904B-41C416A2C36C}" presName="dummyMaxCanvas" presStyleCnt="0">
        <dgm:presLayoutVars/>
      </dgm:prSet>
      <dgm:spPr/>
    </dgm:pt>
    <dgm:pt modelId="{DC0EC244-3ED0-457A-BE38-8198CBB6C2E4}" type="pres">
      <dgm:prSet presAssocID="{D5F758DA-9AAC-4EED-904B-41C416A2C36C}" presName="ThreeNodes_1" presStyleLbl="node1" presStyleIdx="0" presStyleCnt="3" custLinFactNeighborX="-64" custLinFactNeighborY="2289">
        <dgm:presLayoutVars>
          <dgm:bulletEnabled val="1"/>
        </dgm:presLayoutVars>
      </dgm:prSet>
      <dgm:spPr/>
    </dgm:pt>
    <dgm:pt modelId="{F617D425-340F-4BD4-94EB-291719D85417}" type="pres">
      <dgm:prSet presAssocID="{D5F758DA-9AAC-4EED-904B-41C416A2C36C}" presName="ThreeNodes_2" presStyleLbl="node1" presStyleIdx="1" presStyleCnt="3">
        <dgm:presLayoutVars>
          <dgm:bulletEnabled val="1"/>
        </dgm:presLayoutVars>
      </dgm:prSet>
      <dgm:spPr/>
    </dgm:pt>
    <dgm:pt modelId="{BE399B57-CCEE-45D3-934E-305B3A6982A9}" type="pres">
      <dgm:prSet presAssocID="{D5F758DA-9AAC-4EED-904B-41C416A2C36C}" presName="ThreeNodes_3" presStyleLbl="node1" presStyleIdx="2" presStyleCnt="3">
        <dgm:presLayoutVars>
          <dgm:bulletEnabled val="1"/>
        </dgm:presLayoutVars>
      </dgm:prSet>
      <dgm:spPr/>
    </dgm:pt>
    <dgm:pt modelId="{477907A9-0CC5-4F28-978E-F053B1C8FE4E}" type="pres">
      <dgm:prSet presAssocID="{D5F758DA-9AAC-4EED-904B-41C416A2C36C}" presName="ThreeConn_1-2" presStyleLbl="fgAccFollowNode1" presStyleIdx="0" presStyleCnt="2">
        <dgm:presLayoutVars>
          <dgm:bulletEnabled val="1"/>
        </dgm:presLayoutVars>
      </dgm:prSet>
      <dgm:spPr/>
    </dgm:pt>
    <dgm:pt modelId="{90B7B2AF-B2A3-4C0B-90AF-39EB8ACA0A68}" type="pres">
      <dgm:prSet presAssocID="{D5F758DA-9AAC-4EED-904B-41C416A2C36C}" presName="ThreeConn_2-3" presStyleLbl="fgAccFollowNode1" presStyleIdx="1" presStyleCnt="2">
        <dgm:presLayoutVars>
          <dgm:bulletEnabled val="1"/>
        </dgm:presLayoutVars>
      </dgm:prSet>
      <dgm:spPr/>
    </dgm:pt>
    <dgm:pt modelId="{D32C900C-65F6-4D72-89DF-F5FAFB9DE738}" type="pres">
      <dgm:prSet presAssocID="{D5F758DA-9AAC-4EED-904B-41C416A2C36C}" presName="ThreeNodes_1_text" presStyleLbl="node1" presStyleIdx="2" presStyleCnt="3">
        <dgm:presLayoutVars>
          <dgm:bulletEnabled val="1"/>
        </dgm:presLayoutVars>
      </dgm:prSet>
      <dgm:spPr/>
    </dgm:pt>
    <dgm:pt modelId="{93B48A19-5B44-4B55-B8F1-FD4D72109A3E}" type="pres">
      <dgm:prSet presAssocID="{D5F758DA-9AAC-4EED-904B-41C416A2C36C}" presName="ThreeNodes_2_text" presStyleLbl="node1" presStyleIdx="2" presStyleCnt="3">
        <dgm:presLayoutVars>
          <dgm:bulletEnabled val="1"/>
        </dgm:presLayoutVars>
      </dgm:prSet>
      <dgm:spPr/>
    </dgm:pt>
    <dgm:pt modelId="{C371DE6B-9227-4070-A856-C1FD0CEC87EB}" type="pres">
      <dgm:prSet presAssocID="{D5F758DA-9AAC-4EED-904B-41C416A2C36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A94D60E-051C-4DB0-8E6D-DC705DA9A5E8}" type="presOf" srcId="{B9F39954-2CC5-4A20-A052-E559B3A4A580}" destId="{F617D425-340F-4BD4-94EB-291719D85417}" srcOrd="0" destOrd="0" presId="urn:microsoft.com/office/officeart/2005/8/layout/vProcess5"/>
    <dgm:cxn modelId="{1B586218-9DA8-4B72-B07A-5CB09FD9C03D}" type="presOf" srcId="{D5F758DA-9AAC-4EED-904B-41C416A2C36C}" destId="{4835D5D7-48D1-4B6A-8C34-95A20901D055}" srcOrd="0" destOrd="0" presId="urn:microsoft.com/office/officeart/2005/8/layout/vProcess5"/>
    <dgm:cxn modelId="{CD7F801F-FC66-4F5F-9AEC-BF54A348BFD4}" srcId="{D5F758DA-9AAC-4EED-904B-41C416A2C36C}" destId="{296BAC43-65FA-4527-8F4E-8E803CBE1E13}" srcOrd="0" destOrd="0" parTransId="{5C52EFA1-A3DD-4D44-BD9B-09C336AA985B}" sibTransId="{A4FF66C7-3797-485A-824E-96BA58C7B59F}"/>
    <dgm:cxn modelId="{FF54253F-45C2-4186-9E3D-571D68D88541}" srcId="{D5F758DA-9AAC-4EED-904B-41C416A2C36C}" destId="{B9F39954-2CC5-4A20-A052-E559B3A4A580}" srcOrd="1" destOrd="0" parTransId="{60468C4F-4DC7-4167-BCDE-73718948C6F3}" sibTransId="{C0926844-248F-4351-A6F9-7A21EAE1C40B}"/>
    <dgm:cxn modelId="{F49E6C67-E5F9-4349-B0EF-65DFE43AA678}" type="presOf" srcId="{296BAC43-65FA-4527-8F4E-8E803CBE1E13}" destId="{D32C900C-65F6-4D72-89DF-F5FAFB9DE738}" srcOrd="1" destOrd="0" presId="urn:microsoft.com/office/officeart/2005/8/layout/vProcess5"/>
    <dgm:cxn modelId="{CD5E5377-F9DA-4CE6-9470-4E650B16DE83}" type="presOf" srcId="{4F38D8DA-D708-4CC7-8D12-8A40CE785A98}" destId="{BE399B57-CCEE-45D3-934E-305B3A6982A9}" srcOrd="0" destOrd="0" presId="urn:microsoft.com/office/officeart/2005/8/layout/vProcess5"/>
    <dgm:cxn modelId="{4177057A-0E1A-4B65-AB20-141002379A59}" type="presOf" srcId="{B9F39954-2CC5-4A20-A052-E559B3A4A580}" destId="{93B48A19-5B44-4B55-B8F1-FD4D72109A3E}" srcOrd="1" destOrd="0" presId="urn:microsoft.com/office/officeart/2005/8/layout/vProcess5"/>
    <dgm:cxn modelId="{0322539B-28A8-4A25-83A1-4DF62E392260}" srcId="{D5F758DA-9AAC-4EED-904B-41C416A2C36C}" destId="{4F38D8DA-D708-4CC7-8D12-8A40CE785A98}" srcOrd="2" destOrd="0" parTransId="{2A9E8BEA-DA06-44EB-8C0C-2046A4FEC36F}" sibTransId="{B9249E0A-FAB5-45BB-B58F-223190FAA29C}"/>
    <dgm:cxn modelId="{07F1C3AB-378A-4119-A440-CB1446D9D550}" type="presOf" srcId="{C0926844-248F-4351-A6F9-7A21EAE1C40B}" destId="{90B7B2AF-B2A3-4C0B-90AF-39EB8ACA0A68}" srcOrd="0" destOrd="0" presId="urn:microsoft.com/office/officeart/2005/8/layout/vProcess5"/>
    <dgm:cxn modelId="{5E0FD9BD-768F-420D-80F3-8C2CBDF38BA4}" type="presOf" srcId="{A4FF66C7-3797-485A-824E-96BA58C7B59F}" destId="{477907A9-0CC5-4F28-978E-F053B1C8FE4E}" srcOrd="0" destOrd="0" presId="urn:microsoft.com/office/officeart/2005/8/layout/vProcess5"/>
    <dgm:cxn modelId="{2B08D0C4-8523-4CAF-ACEF-C3D29D889B50}" type="presOf" srcId="{296BAC43-65FA-4527-8F4E-8E803CBE1E13}" destId="{DC0EC244-3ED0-457A-BE38-8198CBB6C2E4}" srcOrd="0" destOrd="0" presId="urn:microsoft.com/office/officeart/2005/8/layout/vProcess5"/>
    <dgm:cxn modelId="{960737E7-ADB3-4698-B907-6FE2ED9B74C7}" type="presOf" srcId="{4F38D8DA-D708-4CC7-8D12-8A40CE785A98}" destId="{C371DE6B-9227-4070-A856-C1FD0CEC87EB}" srcOrd="1" destOrd="0" presId="urn:microsoft.com/office/officeart/2005/8/layout/vProcess5"/>
    <dgm:cxn modelId="{5925C29E-159C-430F-BB6E-9D6876E3726D}" type="presParOf" srcId="{4835D5D7-48D1-4B6A-8C34-95A20901D055}" destId="{B9B74A7F-C9D0-40BB-9C78-A5336614C227}" srcOrd="0" destOrd="0" presId="urn:microsoft.com/office/officeart/2005/8/layout/vProcess5"/>
    <dgm:cxn modelId="{476D3F86-36A4-4400-B2E0-1FD73BF687C9}" type="presParOf" srcId="{4835D5D7-48D1-4B6A-8C34-95A20901D055}" destId="{DC0EC244-3ED0-457A-BE38-8198CBB6C2E4}" srcOrd="1" destOrd="0" presId="urn:microsoft.com/office/officeart/2005/8/layout/vProcess5"/>
    <dgm:cxn modelId="{9530D4E4-D398-49D8-A75B-D3457DDE34D2}" type="presParOf" srcId="{4835D5D7-48D1-4B6A-8C34-95A20901D055}" destId="{F617D425-340F-4BD4-94EB-291719D85417}" srcOrd="2" destOrd="0" presId="urn:microsoft.com/office/officeart/2005/8/layout/vProcess5"/>
    <dgm:cxn modelId="{47220E07-8E38-44EA-AA29-2AC9B2168465}" type="presParOf" srcId="{4835D5D7-48D1-4B6A-8C34-95A20901D055}" destId="{BE399B57-CCEE-45D3-934E-305B3A6982A9}" srcOrd="3" destOrd="0" presId="urn:microsoft.com/office/officeart/2005/8/layout/vProcess5"/>
    <dgm:cxn modelId="{8D994CD0-CD3B-43BD-A16A-7C45506AEBCC}" type="presParOf" srcId="{4835D5D7-48D1-4B6A-8C34-95A20901D055}" destId="{477907A9-0CC5-4F28-978E-F053B1C8FE4E}" srcOrd="4" destOrd="0" presId="urn:microsoft.com/office/officeart/2005/8/layout/vProcess5"/>
    <dgm:cxn modelId="{F5F91651-EC68-44F1-802F-D24B4BF2D5C5}" type="presParOf" srcId="{4835D5D7-48D1-4B6A-8C34-95A20901D055}" destId="{90B7B2AF-B2A3-4C0B-90AF-39EB8ACA0A68}" srcOrd="5" destOrd="0" presId="urn:microsoft.com/office/officeart/2005/8/layout/vProcess5"/>
    <dgm:cxn modelId="{CE512025-C6CB-43E6-BB5C-1F0CC918906C}" type="presParOf" srcId="{4835D5D7-48D1-4B6A-8C34-95A20901D055}" destId="{D32C900C-65F6-4D72-89DF-F5FAFB9DE738}" srcOrd="6" destOrd="0" presId="urn:microsoft.com/office/officeart/2005/8/layout/vProcess5"/>
    <dgm:cxn modelId="{DD52179C-31F1-418D-972F-580740AEFFD3}" type="presParOf" srcId="{4835D5D7-48D1-4B6A-8C34-95A20901D055}" destId="{93B48A19-5B44-4B55-B8F1-FD4D72109A3E}" srcOrd="7" destOrd="0" presId="urn:microsoft.com/office/officeart/2005/8/layout/vProcess5"/>
    <dgm:cxn modelId="{38008F91-103D-4601-8E1B-4CED92784667}" type="presParOf" srcId="{4835D5D7-48D1-4B6A-8C34-95A20901D055}" destId="{C371DE6B-9227-4070-A856-C1FD0CEC87E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EC244-3ED0-457A-BE38-8198CBB6C2E4}">
      <dsp:nvSpPr>
        <dsp:cNvPr id="0" name=""/>
        <dsp:cNvSpPr/>
      </dsp:nvSpPr>
      <dsp:spPr>
        <a:xfrm>
          <a:off x="0" y="27907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cs typeface="Times New Roman" pitchFamily="18" charset="0"/>
            </a:rPr>
            <a:t>ФГОС ДО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35709" y="63616"/>
        <a:ext cx="3865988" cy="1147782"/>
      </dsp:txXfrm>
    </dsp:sp>
    <dsp:sp modelId="{F617D425-340F-4BD4-94EB-291719D85417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cs typeface="Times New Roman" pitchFamily="18" charset="0"/>
            </a:rPr>
            <a:t>Позитивная социализация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492908" y="1458108"/>
        <a:ext cx="3860502" cy="1147782"/>
      </dsp:txXfrm>
    </dsp:sp>
    <dsp:sp modelId="{BE399B57-CCEE-45D3-934E-305B3A6982A9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cs typeface="Times New Roman" pitchFamily="18" charset="0"/>
            </a:rPr>
            <a:t>Игровая деятельность 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950108" y="2880508"/>
        <a:ext cx="3860502" cy="1147782"/>
      </dsp:txXfrm>
    </dsp:sp>
    <dsp:sp modelId="{477907A9-0CC5-4F28-978E-F053B1C8FE4E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4567428" y="924560"/>
        <a:ext cx="435864" cy="596341"/>
      </dsp:txXfrm>
    </dsp:sp>
    <dsp:sp modelId="{90B7B2AF-B2A3-4C0B-90AF-39EB8ACA0A68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CCCE7-196F-4367-8355-E88C3D3E8DB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810FB-4C58-4CFE-8357-2C14B3A8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4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BF5-6624-45D3-8CA6-AC05AC1A4D6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4E3A-B179-4E50-AE99-595EAD950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BF5-6624-45D3-8CA6-AC05AC1A4D6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4E3A-B179-4E50-AE99-595EAD950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BF5-6624-45D3-8CA6-AC05AC1A4D6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4E3A-B179-4E50-AE99-595EAD950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BF5-6624-45D3-8CA6-AC05AC1A4D6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4E3A-B179-4E50-AE99-595EAD950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BF5-6624-45D3-8CA6-AC05AC1A4D6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4E3A-B179-4E50-AE99-595EAD950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BF5-6624-45D3-8CA6-AC05AC1A4D6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4E3A-B179-4E50-AE99-595EAD950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BF5-6624-45D3-8CA6-AC05AC1A4D6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4E3A-B179-4E50-AE99-595EAD950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BF5-6624-45D3-8CA6-AC05AC1A4D6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4E3A-B179-4E50-AE99-595EAD950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BF5-6624-45D3-8CA6-AC05AC1A4D6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4E3A-B179-4E50-AE99-595EAD950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BF5-6624-45D3-8CA6-AC05AC1A4D6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4E3A-B179-4E50-AE99-595EAD950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BF5-6624-45D3-8CA6-AC05AC1A4D6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4E3A-B179-4E50-AE99-595EAD950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B3BF5-6624-45D3-8CA6-AC05AC1A4D6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4E3A-B179-4E50-AE99-595EAD9502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usskoe slovo\Documents\1а-ПРЕЗЕНТАЦИИ\1- 2020-2021 - ПРЕЗЕНТАЦИИ\1_ФОН_без_снеги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05"/>
            <a:ext cx="9144000" cy="689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75656" y="432837"/>
            <a:ext cx="69127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Муниципальное бюджетное дошкольное образовательное учреждение – детский сад комбинированного вида № 271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>
                <a:solidFill>
                  <a:srgbClr val="002060"/>
                </a:solidFill>
                <a:cs typeface="Times New Roman" pitchFamily="18" charset="0"/>
              </a:rPr>
              <a:t>Г. Екатеринбург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8800" y="2276872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cs typeface="Times New Roman" pitchFamily="18" charset="0"/>
              </a:rPr>
              <a:t>Игровая деятельность как средство позитивной социализации детей</a:t>
            </a:r>
            <a:endParaRPr lang="ru-RU" sz="40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44B62C"/>
              </a:clrFrom>
              <a:clrTo>
                <a:srgbClr val="44B6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13349"/>
            <a:ext cx="3384376" cy="203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54" y="1077105"/>
            <a:ext cx="924123" cy="1009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30" y="5866268"/>
            <a:ext cx="779539" cy="8513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47" y="5471250"/>
            <a:ext cx="465518" cy="508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82" y="5078561"/>
            <a:ext cx="563995" cy="6159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usskoe slovo\Documents\1а-ПРЕЗЕНТАЦИИ\1- 2020-2021 - ПРЕЗЕНТАЦИИ\1_ФОН_без_снеги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-20190"/>
            <a:ext cx="9203372" cy="68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89635"/>
            <a:ext cx="74168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  <a:cs typeface="Times New Roman" pitchFamily="18" charset="0"/>
              </a:rPr>
              <a:t>Игровые ситуации – 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  <a:cs typeface="Times New Roman" pitchFamily="18" charset="0"/>
              </a:rPr>
              <a:t>это лучший способ помочь малышу решить проблему, справиться с переживаниями, совладать со своими эмоциями, а порой и изменить поведение.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F6607F-96CE-45D7-9937-AAB3D1C69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 t="3245" r="526"/>
          <a:stretch/>
        </p:blipFill>
        <p:spPr>
          <a:xfrm>
            <a:off x="4835254" y="2564904"/>
            <a:ext cx="4222021" cy="40807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A772B1-8B08-4D60-9A15-289C13E5F9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8643" r="23853" b="3766"/>
          <a:stretch/>
        </p:blipFill>
        <p:spPr>
          <a:xfrm>
            <a:off x="899592" y="2996952"/>
            <a:ext cx="3797153" cy="3648678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44B62C"/>
              </a:clrFrom>
              <a:clrTo>
                <a:srgbClr val="44B6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54" y="22740"/>
            <a:ext cx="1739821" cy="10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usskoe slovo\Documents\1а-ПРЕЗЕНТАЦИИ\1- 2020-2021 - ПРЕЗЕНТАЦИИ\1_ФОН_без_снеги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0"/>
            <a:ext cx="9144000" cy="68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348880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44B62C"/>
              </a:clrFrom>
              <a:clrTo>
                <a:srgbClr val="44B6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52056"/>
            <a:ext cx="311289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Russkoe slovo\Documents\1а-ПРЕЗЕНТАЦИИ\1- 2020-2021 - ПРЕЗЕНТАЦИИ\1_ФОН_без_снеги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6" y="-13672"/>
            <a:ext cx="9144000" cy="68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м\Desktop\kfdjngdk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0228"/>
            <a:ext cx="3635896" cy="2423931"/>
          </a:xfrm>
          <a:prstGeom prst="rect">
            <a:avLst/>
          </a:prstGeom>
          <a:noFill/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44B62C"/>
              </a:clrFrom>
              <a:clrTo>
                <a:srgbClr val="44B6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40" y="22740"/>
            <a:ext cx="2313536" cy="139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6" y="4884893"/>
            <a:ext cx="779539" cy="8513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5" y="5609911"/>
            <a:ext cx="697516" cy="761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38" y="5944209"/>
            <a:ext cx="617890" cy="67480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3708569"/>
              </p:ext>
            </p:extLst>
          </p:nvPr>
        </p:nvGraphicFramePr>
        <p:xfrm>
          <a:off x="2895600" y="26581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usskoe slovo\Documents\1а-ПРЕЗЕНТАЦИИ\1- 2020-2021 - ПРЕЗЕНТАЦИИ\1_ФОН_без_снеги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0"/>
            <a:ext cx="9144000" cy="68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3568" y="1361673"/>
            <a:ext cx="79928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формирование основных поведенческих моделей 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тех способов, которыми в будущем человек будет пользоваться в ситуациях конфликта.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5364" name="Picture 4" descr="C:\Users\м\Desktop\61768589_davay-dogovorimsya-russkoe-sl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24944"/>
            <a:ext cx="4197077" cy="356115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627784" y="332657"/>
            <a:ext cx="4680520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Умение   договариваться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56" y="4973606"/>
            <a:ext cx="779539" cy="8513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98" y="5944373"/>
            <a:ext cx="697516" cy="7617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35" y="5842118"/>
            <a:ext cx="617890" cy="674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Russkoe slovo\Documents\1а-ПРЕЗЕНТАЦИИ\1- 2020-2021 - ПРЕЗЕНТАЦИИ\1_ФОН_без_снеги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0"/>
            <a:ext cx="9144000" cy="68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DA1AE0-9753-494A-B05D-78B8DB6AD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5958408" cy="446880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043608" y="404664"/>
            <a:ext cx="7704856" cy="11838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ситуация на игровой основе «Случай на игровой площадке»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47" y="5471250"/>
            <a:ext cx="465518" cy="5083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Russkoe slovo\Documents\1а-ПРЕЗЕНТАЦИИ\1- 2020-2021 - ПРЕЗЕНТАЦИИ\1_ФОН_без_снеги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0"/>
            <a:ext cx="9144000" cy="68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38A669-6B8E-4A10-8292-E8DCB102A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12" y="1628800"/>
            <a:ext cx="3348372" cy="4464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F0F5C0-79C5-436E-9734-A850CEEA6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2" t="307" b="22713"/>
          <a:stretch/>
        </p:blipFill>
        <p:spPr>
          <a:xfrm>
            <a:off x="1547664" y="260418"/>
            <a:ext cx="2838337" cy="3139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4AD733-5DA0-49BE-8275-108A46F66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57" y="3554057"/>
            <a:ext cx="4188315" cy="3139712"/>
          </a:xfrm>
          <a:prstGeom prst="rect">
            <a:avLst/>
          </a:prstGeom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>
            <a:clrChange>
              <a:clrFrom>
                <a:srgbClr val="44B62C"/>
              </a:clrFrom>
              <a:clrTo>
                <a:srgbClr val="44B6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40" y="22740"/>
            <a:ext cx="2313536" cy="139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67" y="6307912"/>
            <a:ext cx="465518" cy="5083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91" y="6291414"/>
            <a:ext cx="465518" cy="5083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29" y="6134489"/>
            <a:ext cx="465518" cy="5083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usskoe slovo\Documents\1а-ПРЕЗЕНТАЦИИ\1- 2020-2021 - ПРЕЗЕНТАЦИИ\1_ФОН_без_снеги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" y="0"/>
            <a:ext cx="9144000" cy="68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175768"/>
            <a:ext cx="73534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В процессе конструирования дети  планируют совместную работу, учатся контролировать свои желания, согласованию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с партнёром по деятельности свои действия.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F2A843-83E0-400E-A37B-BB3FCEED6D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r="9778" b="8428"/>
          <a:stretch/>
        </p:blipFill>
        <p:spPr>
          <a:xfrm>
            <a:off x="715430" y="3140968"/>
            <a:ext cx="3880596" cy="3527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98AFAC-D5FF-467D-A8FC-CBED0975E8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10006" r="13594"/>
          <a:stretch/>
        </p:blipFill>
        <p:spPr>
          <a:xfrm>
            <a:off x="4632152" y="3112321"/>
            <a:ext cx="4393784" cy="3555738"/>
          </a:xfrm>
          <a:prstGeom prst="rect">
            <a:avLst/>
          </a:prstGeom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44B62C"/>
              </a:clrFrom>
              <a:clrTo>
                <a:srgbClr val="44B6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4791"/>
            <a:ext cx="1592834" cy="9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usskoe slovo\Documents\1а-ПРЕЗЕНТАЦИИ\1- 2020-2021 - ПРЕЗЕНТАЦИИ\1_ФОН_без_снеги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0"/>
            <a:ext cx="9144000" cy="68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5053" y="91337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Игровой набор для режиссёрских игр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«Кукольный домик»</a:t>
            </a:r>
          </a:p>
        </p:txBody>
      </p:sp>
      <p:pic>
        <p:nvPicPr>
          <p:cNvPr id="5" name="Picture 1" descr="C:\Users\м\Desktop\семинар 2020\семинар фото\IMG_20200124_161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18476"/>
            <a:ext cx="2551651" cy="3636668"/>
          </a:xfrm>
          <a:prstGeom prst="rect">
            <a:avLst/>
          </a:prstGeom>
          <a:noFill/>
        </p:spPr>
      </p:pic>
      <p:pic>
        <p:nvPicPr>
          <p:cNvPr id="6" name="Picture 2" descr="C:\Users\м\Desktop\семинар 2020\семинар фото\IMG_20200124_161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18476"/>
            <a:ext cx="5165912" cy="3592343"/>
          </a:xfrm>
          <a:prstGeom prst="rect">
            <a:avLst/>
          </a:prstGeom>
          <a:noFill/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44B62C"/>
              </a:clrFrom>
              <a:clrTo>
                <a:srgbClr val="44B6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73" y="307348"/>
            <a:ext cx="2128227" cy="127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4" y="5780113"/>
            <a:ext cx="465518" cy="5083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338" y="2207506"/>
            <a:ext cx="465518" cy="5083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7" y="2207507"/>
            <a:ext cx="465518" cy="5083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45" y="5756620"/>
            <a:ext cx="465518" cy="5083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Russkoe slovo\Documents\1а-ПРЕЗЕНТАЦИИ\1- 2020-2021 - ПРЕЗЕНТАЦИИ\1_ФОН_без_снеги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0"/>
            <a:ext cx="9144000" cy="68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1364" y="1564243"/>
            <a:ext cx="33450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  <a:cs typeface="Times New Roman" pitchFamily="18" charset="0"/>
              </a:rPr>
              <a:t>     </a:t>
            </a:r>
            <a:r>
              <a:rPr lang="ru-RU" sz="2500" b="1" dirty="0">
                <a:solidFill>
                  <a:srgbClr val="002060"/>
                </a:solidFill>
                <a:cs typeface="Times New Roman" pitchFamily="18" charset="0"/>
              </a:rPr>
              <a:t>Игры «Волшебная звезда добра», «Щедрые подарки», направленные на  воспитание у детей доброжелательного отношения друг к другу и окружающим, а также на формирование представлений о нравственном облике человека.</a:t>
            </a:r>
          </a:p>
        </p:txBody>
      </p:sp>
      <p:pic>
        <p:nvPicPr>
          <p:cNvPr id="6" name="Picture 2" descr="C:\Users\м\Desktop\семинар 2020\семинар фото\IMG_20200124_160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509" y="3294677"/>
            <a:ext cx="3888432" cy="2821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 descr="C:\Users\м\Desktop\семинар 2020\семинар фото\IMG_20200124_160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275" y="332656"/>
            <a:ext cx="4340900" cy="27363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14" y="6241713"/>
            <a:ext cx="465518" cy="508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84" y="6241713"/>
            <a:ext cx="465518" cy="508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54" y="6232971"/>
            <a:ext cx="465518" cy="5083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21" y="6241713"/>
            <a:ext cx="465518" cy="5083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28" y="6241713"/>
            <a:ext cx="465518" cy="508397"/>
          </a:xfrm>
          <a:prstGeom prst="rect">
            <a:avLst/>
          </a:prstGeom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6">
            <a:clrChange>
              <a:clrFrom>
                <a:srgbClr val="44B62C"/>
              </a:clrFrom>
              <a:clrTo>
                <a:srgbClr val="44B6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128227" cy="127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usskoe slovo\Documents\1а-ПРЕЗЕНТАЦИИ\1- 2020-2021 - ПРЕЗЕНТАЦИИ\1_ФОН_без_снеги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0"/>
            <a:ext cx="9144000" cy="68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069131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Комплект «Волшебные сказки» помогает вспомнить русские народные сказки, формируя важные нравственные качества (добро, зло, милосердие, забота, взаимовыручка и др.).</a:t>
            </a:r>
          </a:p>
        </p:txBody>
      </p:sp>
      <p:pic>
        <p:nvPicPr>
          <p:cNvPr id="5" name="Picture 1" descr="C:\Users\м\Desktop\семинар 2020\семинар фото\IMG_20200124_092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63708"/>
            <a:ext cx="3854172" cy="2540731"/>
          </a:xfrm>
          <a:prstGeom prst="rect">
            <a:avLst/>
          </a:prstGeom>
          <a:noFill/>
        </p:spPr>
      </p:pic>
      <p:pic>
        <p:nvPicPr>
          <p:cNvPr id="6" name="Picture 2" descr="C:\Users\м\Desktop\семинар 2020\семинар фото\IMG_20200124_092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040" y="2996952"/>
            <a:ext cx="4261936" cy="2808312"/>
          </a:xfrm>
          <a:prstGeom prst="rect">
            <a:avLst/>
          </a:prstGeom>
          <a:noFill/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44B62C"/>
              </a:clrFrom>
              <a:clrTo>
                <a:srgbClr val="44B6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54" y="22740"/>
            <a:ext cx="1739821" cy="10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70" y="6164665"/>
            <a:ext cx="465518" cy="508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99" y="5829986"/>
            <a:ext cx="465518" cy="508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54" y="5977319"/>
            <a:ext cx="465518" cy="5083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68" y="6171434"/>
            <a:ext cx="465518" cy="5083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79" y="5956322"/>
            <a:ext cx="465518" cy="5083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70" y="6231518"/>
            <a:ext cx="465518" cy="5083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184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Сатеник Анташян</cp:lastModifiedBy>
  <cp:revision>17</cp:revision>
  <dcterms:created xsi:type="dcterms:W3CDTF">2021-12-04T08:39:49Z</dcterms:created>
  <dcterms:modified xsi:type="dcterms:W3CDTF">2022-04-07T05:34:16Z</dcterms:modified>
</cp:coreProperties>
</file>